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2"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94CE1"/>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8" d="100"/>
          <a:sy n="88" d="100"/>
        </p:scale>
        <p:origin x="-1240"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theme" Target="theme/theme1.xml"/><Relationship Id="rId47"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printerSettings" Target="printerSettings/printerSettings1.bin"/><Relationship Id="rId44" Type="http://schemas.openxmlformats.org/officeDocument/2006/relationships/presProps" Target="presProps.xml"/><Relationship Id="rId4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10" name="Picture 9" descr="paperBackingColor.jpg"/>
          <p:cNvPicPr>
            <a:picLocks noChangeAspect="1"/>
          </p:cNvPicPr>
          <p:nvPr/>
        </p:nvPicPr>
        <p:blipFill>
          <a:blip r:embed="rId2"/>
          <a:srcRect l="469" t="13915"/>
          <a:stretch>
            <a:fillRect/>
          </a:stretch>
        </p:blipFill>
        <p:spPr>
          <a:xfrm>
            <a:off x="1613903" y="699248"/>
            <a:ext cx="5916194" cy="3837694"/>
          </a:xfrm>
          <a:prstGeom prst="rect">
            <a:avLst/>
          </a:prstGeom>
          <a:solidFill>
            <a:srgbClr val="FFFFFF">
              <a:shade val="85000"/>
            </a:srgbClr>
          </a:solidFill>
          <a:ln w="22225" cap="sq">
            <a:solidFill>
              <a:srgbClr val="FDFDFD"/>
            </a:solidFill>
            <a:miter lim="800000"/>
          </a:ln>
          <a:effectLst>
            <a:outerShdw blurRad="57150" dist="37500" dir="7560000" sy="98000" kx="80000" ky="63000" algn="tl" rotWithShape="0">
              <a:srgbClr val="000000">
                <a:alpha val="20000"/>
              </a:srgbClr>
            </a:outerShdw>
          </a:effectLst>
          <a:scene3d>
            <a:camera prst="orthographicFront"/>
            <a:lightRig rig="twoPt" dir="t">
              <a:rot lat="0" lon="0" rev="7200000"/>
            </a:lightRig>
          </a:scene3d>
          <a:sp3d prstMaterial="matte">
            <a:bevelT w="22860" h="12700"/>
            <a:contourClr>
              <a:srgbClr val="FFFFFF"/>
            </a:contourClr>
          </a:sp3d>
        </p:spPr>
      </p:pic>
      <p:sp>
        <p:nvSpPr>
          <p:cNvPr id="4" name="Date Placeholder 3"/>
          <p:cNvSpPr>
            <a:spLocks noGrp="1"/>
          </p:cNvSpPr>
          <p:nvPr>
            <p:ph type="dt" sz="half" idx="10"/>
          </p:nvPr>
        </p:nvSpPr>
        <p:spPr/>
        <p:txBody>
          <a:bodyPr/>
          <a:lstStyle/>
          <a:p>
            <a:fld id="{A6BE1EF4-31ED-45C2-AC47-F2718A41336B}" type="datetimeFigureOut">
              <a:rPr lang="en-US" smtClean="0"/>
              <a:t>18/01/02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1EACD6-A525-4B49-8009-7F09B4461B46}" type="slidenum">
              <a:rPr lang="en-US" smtClean="0"/>
              <a:t>‹Nr.›</a:t>
            </a:fld>
            <a:endParaRPr lang="en-US"/>
          </a:p>
        </p:txBody>
      </p:sp>
      <p:sp>
        <p:nvSpPr>
          <p:cNvPr id="2" name="Title 1"/>
          <p:cNvSpPr>
            <a:spLocks noGrp="1"/>
          </p:cNvSpPr>
          <p:nvPr>
            <p:ph type="ctrTitle"/>
          </p:nvPr>
        </p:nvSpPr>
        <p:spPr>
          <a:xfrm>
            <a:off x="1709569" y="1143000"/>
            <a:ext cx="5724862" cy="1846961"/>
          </a:xfrm>
        </p:spPr>
        <p:txBody>
          <a:bodyPr vert="horz" lIns="91440" tIns="45720" rIns="91440" bIns="45720" rtlCol="0" anchor="b" anchorCtr="0">
            <a:noAutofit/>
          </a:bodyPr>
          <a:lstStyle>
            <a:lvl1pPr algn="ctr" defTabSz="914400" rtl="0" eaLnBrk="1" latinLnBrk="0" hangingPunct="1">
              <a:spcBef>
                <a:spcPct val="0"/>
              </a:spcBef>
              <a:buNone/>
              <a:defRPr sz="6000" kern="1200">
                <a:solidFill>
                  <a:schemeClr val="bg2">
                    <a:lumMod val="75000"/>
                  </a:schemeClr>
                </a:solidFill>
                <a:effectLst>
                  <a:outerShdw blurRad="50800" dist="38100" dir="2700000" algn="tl" rotWithShape="0">
                    <a:prstClr val="black">
                      <a:alpha val="40000"/>
                    </a:prstClr>
                  </a:outerShdw>
                </a:effectLst>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1709569" y="2994212"/>
            <a:ext cx="5724862" cy="1007200"/>
          </a:xfrm>
        </p:spPr>
        <p:txBody>
          <a:bodyPr vert="horz" lIns="91440" tIns="45720" rIns="91440" bIns="45720" rtlCol="0">
            <a:normAutofit/>
          </a:bodyPr>
          <a:lstStyle>
            <a:lvl1pPr marL="0" indent="0" algn="ctr" defTabSz="914400" rtl="0" eaLnBrk="1" latinLnBrk="0" hangingPunct="1">
              <a:spcBef>
                <a:spcPts val="0"/>
              </a:spcBef>
              <a:buSzPct val="90000"/>
              <a:buFont typeface="Wingdings" pitchFamily="2" charset="2"/>
              <a:buNone/>
              <a:defRPr sz="2000" kern="1200">
                <a:solidFill>
                  <a:schemeClr val="bg2">
                    <a:lumMod val="75000"/>
                  </a:schemeClr>
                </a:solidFill>
                <a:effectLst>
                  <a:outerShdw blurRad="50800" dist="38100" dir="2700000" algn="tl" rotWithShape="0">
                    <a:prstClr val="black">
                      <a:alpha val="40000"/>
                    </a:prstClr>
                  </a:outerShdw>
                </a:effectLst>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A6BE1EF4-31ED-45C2-AC47-F2718A41336B}" type="datetimeFigureOut">
              <a:rPr lang="en-US" smtClean="0"/>
              <a:t>18/01/02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51EACD6-A525-4B49-8009-7F09B4461B46}" type="slidenum">
              <a:rPr lang="en-US" smtClean="0"/>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BE1EF4-31ED-45C2-AC47-F2718A41336B}" type="datetimeFigureOut">
              <a:rPr lang="en-US" smtClean="0"/>
              <a:t>18/01/02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51EACD6-A525-4B49-8009-7F09B4461B46}" type="slidenum">
              <a:rPr lang="en-US" smtClean="0"/>
              <a:t>‹Nr.›</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10363" y="1143000"/>
            <a:ext cx="3807662" cy="1341344"/>
          </a:xfrm>
        </p:spPr>
        <p:txBody>
          <a:bodyPr anchor="b"/>
          <a:lstStyle>
            <a:lvl1pPr algn="ctr">
              <a:defRPr sz="4400" b="0"/>
            </a:lvl1pPr>
          </a:lstStyle>
          <a:p>
            <a:r>
              <a:rPr lang="en-US" smtClean="0"/>
              <a:t>Click to edit Master title style</a:t>
            </a:r>
            <a:endParaRPr/>
          </a:p>
        </p:txBody>
      </p:sp>
      <p:sp>
        <p:nvSpPr>
          <p:cNvPr id="3" name="Content Placeholder 2"/>
          <p:cNvSpPr>
            <a:spLocks noGrp="1"/>
          </p:cNvSpPr>
          <p:nvPr>
            <p:ph idx="1"/>
          </p:nvPr>
        </p:nvSpPr>
        <p:spPr>
          <a:xfrm>
            <a:off x="4648199" y="605118"/>
            <a:ext cx="3776472" cy="5565495"/>
          </a:xfrm>
        </p:spPr>
        <p:txBody>
          <a:bodyPr>
            <a:normAutofit/>
          </a:bodyPr>
          <a:lstStyle>
            <a:lvl1pPr>
              <a:defRPr sz="2400"/>
            </a:lvl1pPr>
            <a:lvl2pPr>
              <a:defRPr sz="2200"/>
            </a:lvl2pPr>
            <a:lvl3pPr>
              <a:defRPr sz="2000"/>
            </a:lvl3pPr>
            <a:lvl4pPr>
              <a:defRPr sz="1800"/>
            </a:lvl4pPr>
            <a:lvl5pPr>
              <a:defRPr sz="1800"/>
            </a:lvl5pPr>
            <a:lvl6pPr>
              <a:defRPr sz="2000"/>
            </a:lvl6pPr>
            <a:lvl7pPr marL="2290763" indent="-344488">
              <a:defRPr sz="2000"/>
            </a:lvl7pPr>
            <a:lvl8pPr marL="2290763" indent="-344488">
              <a:defRPr sz="2000"/>
            </a:lvl8pPr>
            <a:lvl9pPr marL="2290763" indent="-344488">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Text Placeholder 3"/>
          <p:cNvSpPr>
            <a:spLocks noGrp="1"/>
          </p:cNvSpPr>
          <p:nvPr>
            <p:ph type="body" sz="half" idx="2"/>
          </p:nvPr>
        </p:nvSpPr>
        <p:spPr>
          <a:xfrm>
            <a:off x="710363" y="2618815"/>
            <a:ext cx="3807662" cy="3133164"/>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6BE1EF4-31ED-45C2-AC47-F2718A41336B}" type="datetimeFigureOut">
              <a:rPr lang="en-US" smtClean="0"/>
              <a:t>18/01/02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1EACD6-A525-4B49-8009-7F09B4461B46}" type="slidenum">
              <a:rPr lang="en-US" smtClean="0"/>
              <a:t>‹Nr.›</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6BE1EF4-31ED-45C2-AC47-F2718A41336B}" type="datetimeFigureOut">
              <a:rPr lang="en-US" smtClean="0"/>
              <a:t>18/01/02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1EACD6-A525-4B49-8009-7F09B4461B46}" type="slidenum">
              <a:rPr lang="en-US" smtClean="0"/>
              <a:t>‹Nr.›</a:t>
            </a:fld>
            <a:endParaRPr lang="en-US"/>
          </a:p>
        </p:txBody>
      </p:sp>
      <p:pic>
        <p:nvPicPr>
          <p:cNvPr id="10" name="Picture 9" descr="pictureCaptionBacking.png"/>
          <p:cNvPicPr>
            <a:picLocks noChangeAspect="1"/>
          </p:cNvPicPr>
          <p:nvPr/>
        </p:nvPicPr>
        <p:blipFill>
          <a:blip r:embed="rId2"/>
          <a:srcRect l="52272" t="8889" r="5152" b="16566"/>
          <a:stretch>
            <a:fillRect/>
          </a:stretch>
        </p:blipFill>
        <p:spPr>
          <a:xfrm>
            <a:off x="4594412" y="663388"/>
            <a:ext cx="3893127" cy="5112327"/>
          </a:xfrm>
          <a:prstGeom prst="rect">
            <a:avLst/>
          </a:prstGeom>
        </p:spPr>
      </p:pic>
      <p:sp>
        <p:nvSpPr>
          <p:cNvPr id="11" name="Title 1"/>
          <p:cNvSpPr>
            <a:spLocks noGrp="1"/>
          </p:cNvSpPr>
          <p:nvPr>
            <p:ph type="title"/>
          </p:nvPr>
        </p:nvSpPr>
        <p:spPr>
          <a:xfrm>
            <a:off x="725487" y="1143000"/>
            <a:ext cx="3792537" cy="1341344"/>
          </a:xfrm>
        </p:spPr>
        <p:txBody>
          <a:bodyPr anchor="b"/>
          <a:lstStyle>
            <a:lvl1pPr algn="ctr">
              <a:defRPr sz="4400" b="0"/>
            </a:lvl1pPr>
          </a:lstStyle>
          <a:p>
            <a:r>
              <a:rPr lang="en-US" smtClean="0"/>
              <a:t>Click to edit Master title style</a:t>
            </a:r>
            <a:endParaRPr/>
          </a:p>
        </p:txBody>
      </p:sp>
      <p:sp>
        <p:nvSpPr>
          <p:cNvPr id="12" name="Text Placeholder 3"/>
          <p:cNvSpPr>
            <a:spLocks noGrp="1"/>
          </p:cNvSpPr>
          <p:nvPr>
            <p:ph type="body" sz="half" idx="2"/>
          </p:nvPr>
        </p:nvSpPr>
        <p:spPr>
          <a:xfrm>
            <a:off x="725487" y="2618815"/>
            <a:ext cx="3792537" cy="3133164"/>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3" name="Picture Placeholder 2"/>
          <p:cNvSpPr>
            <a:spLocks noGrp="1"/>
          </p:cNvSpPr>
          <p:nvPr>
            <p:ph type="pic" idx="1"/>
          </p:nvPr>
        </p:nvSpPr>
        <p:spPr>
          <a:xfrm>
            <a:off x="4829938" y="864971"/>
            <a:ext cx="3422075" cy="47091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725487" y="462896"/>
            <a:ext cx="7718425" cy="828021"/>
          </a:xfrm>
        </p:spPr>
        <p:txBody>
          <a:bodyPr/>
          <a:lstStyle/>
          <a:p>
            <a:r>
              <a:rPr lang="en-US" smtClean="0"/>
              <a:t>Click to edit Master title style</a:t>
            </a:r>
            <a:endParaRPr/>
          </a:p>
        </p:txBody>
      </p:sp>
      <p:sp>
        <p:nvSpPr>
          <p:cNvPr id="3" name="Vertical Text Placeholder 2"/>
          <p:cNvSpPr>
            <a:spLocks noGrp="1"/>
          </p:cNvSpPr>
          <p:nvPr>
            <p:ph type="body" orient="vert" idx="1"/>
          </p:nvPr>
        </p:nvSpPr>
        <p:spPr>
          <a:xfrm>
            <a:off x="725489" y="1598613"/>
            <a:ext cx="7718424" cy="4572000"/>
          </a:xfrm>
        </p:spPr>
        <p:txBody>
          <a:bodyPr vert="eaVert"/>
          <a:lstStyle>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Date Placeholder 3"/>
          <p:cNvSpPr>
            <a:spLocks noGrp="1"/>
          </p:cNvSpPr>
          <p:nvPr>
            <p:ph type="dt" sz="half" idx="10"/>
          </p:nvPr>
        </p:nvSpPr>
        <p:spPr/>
        <p:txBody>
          <a:bodyPr/>
          <a:lstStyle/>
          <a:p>
            <a:fld id="{A6BE1EF4-31ED-45C2-AC47-F2718A41336B}" type="datetimeFigureOut">
              <a:rPr lang="en-US" smtClean="0"/>
              <a:t>18/01/02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1EACD6-A525-4B49-8009-7F09B4461B46}" type="slidenum">
              <a:rPr lang="en-US" smtClean="0"/>
              <a:t>‹Nr.›</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0" y="685801"/>
            <a:ext cx="1066800" cy="5484812"/>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725488" y="685757"/>
            <a:ext cx="6437312" cy="5482221"/>
          </a:xfrm>
        </p:spPr>
        <p:txBody>
          <a:bodyPr vert="eaVert"/>
          <a:lstStyle>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Date Placeholder 3"/>
          <p:cNvSpPr>
            <a:spLocks noGrp="1"/>
          </p:cNvSpPr>
          <p:nvPr>
            <p:ph type="dt" sz="half" idx="10"/>
          </p:nvPr>
        </p:nvSpPr>
        <p:spPr/>
        <p:txBody>
          <a:bodyPr/>
          <a:lstStyle/>
          <a:p>
            <a:fld id="{A6BE1EF4-31ED-45C2-AC47-F2718A41336B}" type="datetimeFigureOut">
              <a:rPr lang="en-US" smtClean="0"/>
              <a:t>18/01/02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1EACD6-A525-4B49-8009-7F09B4461B46}" type="slidenum">
              <a:rPr lang="en-US" smtClean="0"/>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Date Placeholder 3"/>
          <p:cNvSpPr>
            <a:spLocks noGrp="1"/>
          </p:cNvSpPr>
          <p:nvPr>
            <p:ph type="dt" sz="half" idx="10"/>
          </p:nvPr>
        </p:nvSpPr>
        <p:spPr/>
        <p:txBody>
          <a:bodyPr/>
          <a:lstStyle/>
          <a:p>
            <a:fld id="{A6BE1EF4-31ED-45C2-AC47-F2718A41336B}" type="datetimeFigureOut">
              <a:rPr lang="en-US" smtClean="0"/>
              <a:t>18/01/02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1EACD6-A525-4B49-8009-7F09B4461B46}" type="slidenum">
              <a:rPr lang="en-US" smtClean="0"/>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bg>
      <p:bgRef idx="1003">
        <a:schemeClr val="bg2"/>
      </p:bgRef>
    </p:bg>
    <p:spTree>
      <p:nvGrpSpPr>
        <p:cNvPr id="1" name=""/>
        <p:cNvGrpSpPr/>
        <p:nvPr/>
      </p:nvGrpSpPr>
      <p:grpSpPr>
        <a:xfrm>
          <a:off x="0" y="0"/>
          <a:ext cx="0" cy="0"/>
          <a:chOff x="0" y="0"/>
          <a:chExt cx="0" cy="0"/>
        </a:xfrm>
      </p:grpSpPr>
      <p:pic>
        <p:nvPicPr>
          <p:cNvPr id="12" name="Picture 11" descr="titlePhotoBacking-r.png"/>
          <p:cNvPicPr>
            <a:picLocks noChangeAspect="1"/>
          </p:cNvPicPr>
          <p:nvPr/>
        </p:nvPicPr>
        <p:blipFill>
          <a:blip r:embed="rId2"/>
          <a:srcRect l="17353" t="9412" r="17500" b="32353"/>
          <a:stretch>
            <a:fillRect/>
          </a:stretch>
        </p:blipFill>
        <p:spPr>
          <a:xfrm>
            <a:off x="1586753" y="645459"/>
            <a:ext cx="5957047" cy="3993776"/>
          </a:xfrm>
          <a:prstGeom prst="rect">
            <a:avLst/>
          </a:prstGeom>
        </p:spPr>
      </p:pic>
      <p:sp>
        <p:nvSpPr>
          <p:cNvPr id="4" name="Date Placeholder 3"/>
          <p:cNvSpPr>
            <a:spLocks noGrp="1"/>
          </p:cNvSpPr>
          <p:nvPr>
            <p:ph type="dt" sz="half" idx="10"/>
          </p:nvPr>
        </p:nvSpPr>
        <p:spPr>
          <a:xfrm>
            <a:off x="457200" y="6324600"/>
            <a:ext cx="2133600" cy="273050"/>
          </a:xfrm>
        </p:spPr>
        <p:txBody>
          <a:bodyPr/>
          <a:lstStyle>
            <a:lvl1pPr>
              <a:defRPr sz="1400">
                <a:solidFill>
                  <a:schemeClr val="tx2">
                    <a:lumMod val="75000"/>
                  </a:schemeClr>
                </a:solidFill>
              </a:defRPr>
            </a:lvl1pPr>
          </a:lstStyle>
          <a:p>
            <a:fld id="{A6BE1EF4-31ED-45C2-AC47-F2718A41336B}" type="datetimeFigureOut">
              <a:rPr lang="en-US" smtClean="0"/>
              <a:t>18/01/02</a:t>
            </a:fld>
            <a:endParaRPr lang="en-US"/>
          </a:p>
        </p:txBody>
      </p:sp>
      <p:sp>
        <p:nvSpPr>
          <p:cNvPr id="5" name="Footer Placeholder 4"/>
          <p:cNvSpPr>
            <a:spLocks noGrp="1"/>
          </p:cNvSpPr>
          <p:nvPr>
            <p:ph type="ftr" sz="quarter" idx="11"/>
          </p:nvPr>
        </p:nvSpPr>
        <p:spPr>
          <a:xfrm>
            <a:off x="3124200" y="6324600"/>
            <a:ext cx="2895600" cy="273050"/>
          </a:xfrm>
        </p:spPr>
        <p:txBody>
          <a:bodyPr/>
          <a:lstStyle>
            <a:lvl1pPr>
              <a:defRPr sz="1400">
                <a:solidFill>
                  <a:schemeClr val="tx2">
                    <a:lumMod val="75000"/>
                  </a:schemeClr>
                </a:solidFill>
              </a:defRPr>
            </a:lvl1pPr>
          </a:lstStyle>
          <a:p>
            <a:endParaRPr lang="en-US"/>
          </a:p>
        </p:txBody>
      </p:sp>
      <p:sp>
        <p:nvSpPr>
          <p:cNvPr id="6" name="Slide Number Placeholder 5"/>
          <p:cNvSpPr>
            <a:spLocks noGrp="1"/>
          </p:cNvSpPr>
          <p:nvPr>
            <p:ph type="sldNum" sz="quarter" idx="12"/>
          </p:nvPr>
        </p:nvSpPr>
        <p:spPr>
          <a:xfrm>
            <a:off x="6553200" y="6324600"/>
            <a:ext cx="2133600" cy="273050"/>
          </a:xfrm>
        </p:spPr>
        <p:txBody>
          <a:bodyPr/>
          <a:lstStyle>
            <a:lvl1pPr>
              <a:defRPr sz="1400">
                <a:solidFill>
                  <a:schemeClr val="tx2">
                    <a:lumMod val="75000"/>
                  </a:schemeClr>
                </a:solidFill>
              </a:defRPr>
            </a:lvl1pPr>
          </a:lstStyle>
          <a:p>
            <a:fld id="{B51EACD6-A525-4B49-8009-7F09B4461B46}" type="slidenum">
              <a:rPr lang="en-US" smtClean="0"/>
              <a:t>‹Nr.›</a:t>
            </a:fld>
            <a:endParaRPr lang="en-US"/>
          </a:p>
        </p:txBody>
      </p:sp>
      <p:sp>
        <p:nvSpPr>
          <p:cNvPr id="2" name="Title 1"/>
          <p:cNvSpPr>
            <a:spLocks noGrp="1"/>
          </p:cNvSpPr>
          <p:nvPr>
            <p:ph type="ctrTitle"/>
          </p:nvPr>
        </p:nvSpPr>
        <p:spPr>
          <a:xfrm>
            <a:off x="524435" y="4953000"/>
            <a:ext cx="8095130" cy="857250"/>
          </a:xfrm>
        </p:spPr>
        <p:txBody>
          <a:bodyPr anchor="b" anchorCtr="0">
            <a:noAutofit/>
          </a:bodyPr>
          <a:lstStyle>
            <a:lvl1pPr>
              <a:defRPr sz="5400">
                <a:solidFill>
                  <a:schemeClr val="tx2"/>
                </a:solidFill>
                <a:effectLst>
                  <a:outerShdw blurRad="50800" dist="38100" dir="2700000" algn="tl" rotWithShape="0">
                    <a:prstClr val="black">
                      <a:alpha val="40000"/>
                    </a:prstClr>
                  </a:outerShdw>
                </a:effectLst>
              </a:defRPr>
            </a:lvl1pPr>
          </a:lstStyle>
          <a:p>
            <a:r>
              <a:rPr lang="en-US" smtClean="0"/>
              <a:t>Click to edit Master title style</a:t>
            </a:r>
            <a:endParaRPr/>
          </a:p>
        </p:txBody>
      </p:sp>
      <p:sp>
        <p:nvSpPr>
          <p:cNvPr id="3" name="Subtitle 2"/>
          <p:cNvSpPr>
            <a:spLocks noGrp="1"/>
          </p:cNvSpPr>
          <p:nvPr>
            <p:ph type="subTitle" idx="1"/>
          </p:nvPr>
        </p:nvSpPr>
        <p:spPr>
          <a:xfrm>
            <a:off x="524435" y="5791200"/>
            <a:ext cx="8095130" cy="507200"/>
          </a:xfrm>
        </p:spPr>
        <p:txBody>
          <a:bodyPr>
            <a:normAutofit/>
          </a:bodyPr>
          <a:lstStyle>
            <a:lvl1pPr marL="0" indent="0" algn="ctr">
              <a:spcBef>
                <a:spcPts val="0"/>
              </a:spcBef>
              <a:buNone/>
              <a:defRPr sz="1800">
                <a:solidFill>
                  <a:schemeClr val="tx2"/>
                </a:solidFill>
                <a:effectLst>
                  <a:outerShdw blurRad="50800" dist="38100" dir="2700000" algn="tl" rotWithShape="0">
                    <a:prstClr val="black">
                      <a:alpha val="40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dirty="0"/>
          </a:p>
        </p:txBody>
      </p:sp>
      <p:sp>
        <p:nvSpPr>
          <p:cNvPr id="11" name="Picture Placeholder 10"/>
          <p:cNvSpPr>
            <a:spLocks noGrp="1"/>
          </p:cNvSpPr>
          <p:nvPr>
            <p:ph type="pic" sz="quarter" idx="13"/>
          </p:nvPr>
        </p:nvSpPr>
        <p:spPr>
          <a:xfrm>
            <a:off x="1764792" y="804672"/>
            <a:ext cx="5638800" cy="3657600"/>
          </a:xfrm>
        </p:spPr>
        <p:txBody>
          <a:bodyPr/>
          <a:lstStyle>
            <a:lvl1pPr>
              <a:buNone/>
              <a:defRPr>
                <a:solidFill>
                  <a:schemeClr val="bg2"/>
                </a:solidFill>
              </a:defRPr>
            </a:lvl1pPr>
          </a:lstStyle>
          <a:p>
            <a:r>
              <a:rPr lang="en-US" smtClean="0"/>
              <a:t>Click icon to add picture</a:t>
            </a:r>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90818" y="2514600"/>
            <a:ext cx="8162365" cy="914400"/>
          </a:xfrm>
        </p:spPr>
        <p:txBody>
          <a:bodyPr anchor="b" anchorCtr="0"/>
          <a:lstStyle>
            <a:lvl1pPr algn="ctr">
              <a:defRPr sz="5400" b="0" cap="none" baseline="0">
                <a:solidFill>
                  <a:schemeClr val="tx2"/>
                </a:solidFill>
                <a:effectLst>
                  <a:outerShdw blurRad="50800" dist="38100" dir="2700000" algn="tl" rotWithShape="0">
                    <a:prstClr val="black">
                      <a:alpha val="40000"/>
                    </a:prstClr>
                  </a:outerShdw>
                </a:effectLst>
              </a:defRPr>
            </a:lvl1pPr>
          </a:lstStyle>
          <a:p>
            <a:r>
              <a:rPr lang="en-US" smtClean="0"/>
              <a:t>Click to edit Master title style</a:t>
            </a:r>
            <a:endParaRPr/>
          </a:p>
        </p:txBody>
      </p:sp>
      <p:sp>
        <p:nvSpPr>
          <p:cNvPr id="3" name="Text Placeholder 2"/>
          <p:cNvSpPr>
            <a:spLocks noGrp="1"/>
          </p:cNvSpPr>
          <p:nvPr>
            <p:ph type="body" idx="1"/>
          </p:nvPr>
        </p:nvSpPr>
        <p:spPr>
          <a:xfrm>
            <a:off x="490818" y="3429000"/>
            <a:ext cx="8162365" cy="701000"/>
          </a:xfrm>
        </p:spPr>
        <p:txBody>
          <a:bodyPr anchor="t" anchorCtr="0">
            <a:normAutofit/>
          </a:bodyPr>
          <a:lstStyle>
            <a:lvl1pPr marL="0" indent="0" algn="ctr">
              <a:spcBef>
                <a:spcPts val="0"/>
              </a:spcBef>
              <a:buNone/>
              <a:defRPr sz="1800">
                <a:solidFill>
                  <a:schemeClr val="tx2"/>
                </a:solidFill>
                <a:effectLst>
                  <a:outerShdw blurRad="50800" dist="38100" dir="2700000" algn="tl" rotWithShape="0">
                    <a:prstClr val="black">
                      <a:alpha val="40000"/>
                    </a:prstClr>
                  </a:outerShdw>
                </a:effectLs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vert="horz" lIns="91440" tIns="45720" rIns="91440" bIns="45720" rtlCol="0" anchor="ctr"/>
          <a:lstStyle>
            <a:lvl1pPr marL="0" algn="l" defTabSz="914400" rtl="0" eaLnBrk="1" latinLnBrk="0" hangingPunct="1">
              <a:defRPr sz="1400" kern="1200">
                <a:solidFill>
                  <a:schemeClr val="tx2">
                    <a:lumMod val="75000"/>
                  </a:schemeClr>
                </a:solidFill>
                <a:latin typeface="+mn-lt"/>
                <a:ea typeface="+mn-ea"/>
                <a:cs typeface="+mn-cs"/>
              </a:defRPr>
            </a:lvl1pPr>
          </a:lstStyle>
          <a:p>
            <a:fld id="{A6BE1EF4-31ED-45C2-AC47-F2718A41336B}" type="datetimeFigureOut">
              <a:rPr lang="en-US" smtClean="0"/>
              <a:t>18/01/02</a:t>
            </a:fld>
            <a:endParaRPr lang="en-US"/>
          </a:p>
        </p:txBody>
      </p:sp>
      <p:sp>
        <p:nvSpPr>
          <p:cNvPr id="5" name="Footer Placeholder 4"/>
          <p:cNvSpPr>
            <a:spLocks noGrp="1"/>
          </p:cNvSpPr>
          <p:nvPr>
            <p:ph type="ftr" sz="quarter" idx="11"/>
          </p:nvPr>
        </p:nvSpPr>
        <p:spPr/>
        <p:txBody>
          <a:bodyPr vert="horz" lIns="91440" tIns="45720" rIns="91440" bIns="45720" rtlCol="0" anchor="ctr"/>
          <a:lstStyle>
            <a:lvl1pPr marL="0" algn="ctr" defTabSz="914400" rtl="0" eaLnBrk="1" latinLnBrk="0" hangingPunct="1">
              <a:defRPr sz="1400" kern="1200">
                <a:solidFill>
                  <a:schemeClr val="tx2">
                    <a:lumMod val="75000"/>
                  </a:schemeClr>
                </a:solidFill>
                <a:latin typeface="+mn-lt"/>
                <a:ea typeface="+mn-ea"/>
                <a:cs typeface="+mn-cs"/>
              </a:defRPr>
            </a:lvl1pPr>
          </a:lstStyle>
          <a:p>
            <a:endParaRPr lang="en-US"/>
          </a:p>
        </p:txBody>
      </p:sp>
      <p:sp>
        <p:nvSpPr>
          <p:cNvPr id="6" name="Slide Number Placeholder 5"/>
          <p:cNvSpPr>
            <a:spLocks noGrp="1"/>
          </p:cNvSpPr>
          <p:nvPr>
            <p:ph type="sldNum" sz="quarter" idx="12"/>
          </p:nvPr>
        </p:nvSpPr>
        <p:spPr/>
        <p:txBody>
          <a:bodyPr vert="horz" lIns="91440" tIns="45720" rIns="91440" bIns="45720" rtlCol="0" anchor="ctr"/>
          <a:lstStyle>
            <a:lvl1pPr marL="0" algn="r" defTabSz="914400" rtl="0" eaLnBrk="1" latinLnBrk="0" hangingPunct="1">
              <a:defRPr sz="1400" kern="1200">
                <a:solidFill>
                  <a:schemeClr val="tx2">
                    <a:lumMod val="75000"/>
                  </a:schemeClr>
                </a:solidFill>
                <a:latin typeface="+mn-lt"/>
                <a:ea typeface="+mn-ea"/>
                <a:cs typeface="+mn-cs"/>
              </a:defRPr>
            </a:lvl1pPr>
          </a:lstStyle>
          <a:p>
            <a:fld id="{B51EACD6-A525-4B49-8009-7F09B4461B46}" type="slidenum">
              <a:rPr lang="en-US" smtClean="0"/>
              <a:t>‹Nr.›</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723900" y="1586753"/>
            <a:ext cx="3776472" cy="4583860"/>
          </a:xfrm>
        </p:spPr>
        <p:txBody>
          <a:bodyPr>
            <a:normAutofit/>
          </a:bodyPr>
          <a:lstStyle>
            <a:lvl1pPr>
              <a:defRPr sz="2400"/>
            </a:lvl1pPr>
            <a:lvl2pPr>
              <a:defRPr sz="2200"/>
            </a:lvl2pPr>
            <a:lvl3pPr>
              <a:defRPr sz="2000"/>
            </a:lvl3pPr>
            <a:lvl4pPr>
              <a:defRPr sz="1800"/>
            </a:lvl4pPr>
            <a:lvl5pPr>
              <a:defRPr sz="1800"/>
            </a:lvl5pPr>
            <a:lvl6pPr>
              <a:defRPr sz="1800"/>
            </a:lvl6pPr>
            <a:lvl7pPr marL="2290763" indent="-344488">
              <a:defRPr sz="1800"/>
            </a:lvl7pPr>
            <a:lvl8pPr marL="2290763" indent="-344488">
              <a:defRPr sz="1800"/>
            </a:lvl8pPr>
            <a:lvl9pPr marL="2290763" indent="-344488">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Content Placeholder 3"/>
          <p:cNvSpPr>
            <a:spLocks noGrp="1"/>
          </p:cNvSpPr>
          <p:nvPr>
            <p:ph sz="half" idx="2"/>
          </p:nvPr>
        </p:nvSpPr>
        <p:spPr>
          <a:xfrm>
            <a:off x="4648200" y="1586753"/>
            <a:ext cx="3776472" cy="4583860"/>
          </a:xfrm>
        </p:spPr>
        <p:txBody>
          <a:bodyPr>
            <a:normAutofit/>
          </a:bodyPr>
          <a:lstStyle>
            <a:lvl1pPr>
              <a:defRPr sz="2400"/>
            </a:lvl1pPr>
            <a:lvl2pPr>
              <a:defRPr sz="2200"/>
            </a:lvl2pPr>
            <a:lvl3pPr>
              <a:defRPr sz="2000"/>
            </a:lvl3pPr>
            <a:lvl4pPr>
              <a:defRPr sz="1800"/>
            </a:lvl4pPr>
            <a:lvl5pPr>
              <a:defRPr sz="1800"/>
            </a:lvl5pPr>
            <a:lvl6pPr>
              <a:defRPr sz="1800"/>
            </a:lvl6pPr>
            <a:lvl7pPr marL="2290763" indent="-344488">
              <a:defRPr sz="1800"/>
            </a:lvl7pPr>
            <a:lvl8pPr marL="2290763" indent="-344488">
              <a:defRPr sz="1800"/>
            </a:lvl8pPr>
            <a:lvl9pPr marL="2290763" indent="-344488">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5" name="Date Placeholder 4"/>
          <p:cNvSpPr>
            <a:spLocks noGrp="1"/>
          </p:cNvSpPr>
          <p:nvPr>
            <p:ph type="dt" sz="half" idx="10"/>
          </p:nvPr>
        </p:nvSpPr>
        <p:spPr/>
        <p:txBody>
          <a:bodyPr/>
          <a:lstStyle/>
          <a:p>
            <a:fld id="{A6BE1EF4-31ED-45C2-AC47-F2718A41336B}" type="datetimeFigureOut">
              <a:rPr lang="en-US" smtClean="0"/>
              <a:t>18/01/02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1EACD6-A525-4B49-8009-7F09B4461B46}" type="slidenum">
              <a:rPr lang="en-US" smtClean="0"/>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723900" y="1598613"/>
            <a:ext cx="3773488" cy="427877"/>
          </a:xfrm>
        </p:spPr>
        <p:txBody>
          <a:bodyPr anchor="b">
            <a:normAutofit/>
          </a:bodyPr>
          <a:lstStyle>
            <a:lvl1pPr marL="0" indent="0" algn="ctr">
              <a:spcBef>
                <a:spcPts val="0"/>
              </a:spcBef>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23900" y="2174875"/>
            <a:ext cx="3773488" cy="3997325"/>
          </a:xfrm>
        </p:spPr>
        <p:txBody>
          <a:bodyPr/>
          <a:lstStyle>
            <a:lvl1pPr>
              <a:defRPr sz="2400"/>
            </a:lvl1pPr>
            <a:lvl2pPr>
              <a:defRPr sz="2200"/>
            </a:lvl2pPr>
            <a:lvl3pPr>
              <a:defRPr sz="2000"/>
            </a:lvl3pPr>
            <a:lvl4pPr>
              <a:defRPr sz="1800"/>
            </a:lvl4pPr>
            <a:lvl5pPr>
              <a:defRPr sz="1800"/>
            </a:lvl5pPr>
            <a:lvl6pPr>
              <a:defRPr sz="1600"/>
            </a:lvl6pPr>
            <a:lvl7pPr marL="2290763" indent="-344488">
              <a:defRPr sz="1600"/>
            </a:lvl7pPr>
            <a:lvl8pPr marL="2290763" indent="-344488">
              <a:defRPr sz="1600"/>
            </a:lvl8pPr>
            <a:lvl9pPr marL="2290763" indent="-344488">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5" name="Text Placeholder 4"/>
          <p:cNvSpPr>
            <a:spLocks noGrp="1"/>
          </p:cNvSpPr>
          <p:nvPr>
            <p:ph type="body" sz="quarter" idx="3"/>
          </p:nvPr>
        </p:nvSpPr>
        <p:spPr>
          <a:xfrm>
            <a:off x="4645026" y="1598613"/>
            <a:ext cx="3776472" cy="427877"/>
          </a:xfrm>
        </p:spPr>
        <p:txBody>
          <a:bodyPr anchor="b">
            <a:normAutofit/>
          </a:bodyPr>
          <a:lstStyle>
            <a:lvl1pPr marL="0" indent="0" algn="ctr">
              <a:spcBef>
                <a:spcPts val="0"/>
              </a:spcBef>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3776472" cy="3997325"/>
          </a:xfrm>
        </p:spPr>
        <p:txBody>
          <a:bodyPr/>
          <a:lstStyle>
            <a:lvl1pPr>
              <a:defRPr sz="2400"/>
            </a:lvl1pPr>
            <a:lvl2pPr>
              <a:defRPr sz="2200"/>
            </a:lvl2pPr>
            <a:lvl3pPr>
              <a:defRPr sz="2000"/>
            </a:lvl3pPr>
            <a:lvl4pPr>
              <a:defRPr sz="1800"/>
            </a:lvl4pPr>
            <a:lvl5pPr>
              <a:defRPr sz="1800"/>
            </a:lvl5pPr>
            <a:lvl6pPr>
              <a:defRPr sz="1600"/>
            </a:lvl6pPr>
            <a:lvl7pPr marL="2290763" indent="-344488">
              <a:defRPr sz="1600"/>
            </a:lvl7pPr>
            <a:lvl8pPr marL="2290763" indent="-344488">
              <a:defRPr sz="1600"/>
            </a:lvl8pPr>
            <a:lvl9pPr marL="2290763" indent="-344488">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7" name="Date Placeholder 6"/>
          <p:cNvSpPr>
            <a:spLocks noGrp="1"/>
          </p:cNvSpPr>
          <p:nvPr>
            <p:ph type="dt" sz="half" idx="10"/>
          </p:nvPr>
        </p:nvSpPr>
        <p:spPr/>
        <p:txBody>
          <a:bodyPr/>
          <a:lstStyle/>
          <a:p>
            <a:fld id="{A6BE1EF4-31ED-45C2-AC47-F2718A41336B}" type="datetimeFigureOut">
              <a:rPr lang="en-US" smtClean="0"/>
              <a:t>18/01/02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51EACD6-A525-4B49-8009-7F09B4461B46}" type="slidenum">
              <a:rPr lang="en-US" smtClean="0"/>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723900" y="1586753"/>
            <a:ext cx="7707406" cy="2231136"/>
          </a:xfrm>
        </p:spPr>
        <p:txBody>
          <a:bodyPr>
            <a:normAutofit/>
          </a:bodyPr>
          <a:lstStyle>
            <a:lvl1pPr>
              <a:defRPr sz="24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5" name="Date Placeholder 4"/>
          <p:cNvSpPr>
            <a:spLocks noGrp="1"/>
          </p:cNvSpPr>
          <p:nvPr>
            <p:ph type="dt" sz="half" idx="10"/>
          </p:nvPr>
        </p:nvSpPr>
        <p:spPr/>
        <p:txBody>
          <a:bodyPr/>
          <a:lstStyle/>
          <a:p>
            <a:fld id="{A6BE1EF4-31ED-45C2-AC47-F2718A41336B}" type="datetimeFigureOut">
              <a:rPr lang="en-US" smtClean="0"/>
              <a:t>18/01/02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1EACD6-A525-4B49-8009-7F09B4461B46}" type="slidenum">
              <a:rPr lang="en-US" smtClean="0"/>
              <a:t>‹Nr.›</a:t>
            </a:fld>
            <a:endParaRPr lang="en-US"/>
          </a:p>
        </p:txBody>
      </p:sp>
      <p:sp>
        <p:nvSpPr>
          <p:cNvPr id="8" name="Content Placeholder 2"/>
          <p:cNvSpPr>
            <a:spLocks noGrp="1"/>
          </p:cNvSpPr>
          <p:nvPr>
            <p:ph sz="half" idx="13"/>
          </p:nvPr>
        </p:nvSpPr>
        <p:spPr>
          <a:xfrm>
            <a:off x="723900" y="3914170"/>
            <a:ext cx="7707406" cy="2231136"/>
          </a:xfrm>
        </p:spPr>
        <p:txBody>
          <a:bodyPr>
            <a:normAutofit/>
          </a:bodyPr>
          <a:lstStyle>
            <a:lvl1pPr>
              <a:defRPr sz="24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723900" y="1586753"/>
            <a:ext cx="3776472" cy="4583860"/>
          </a:xfrm>
        </p:spPr>
        <p:txBody>
          <a:bodyPr>
            <a:normAutofit/>
          </a:bodyPr>
          <a:lstStyle>
            <a:lvl1pPr>
              <a:defRPr sz="2400"/>
            </a:lvl1pPr>
            <a:lvl2pPr>
              <a:defRPr sz="2200"/>
            </a:lvl2pPr>
            <a:lvl3pPr>
              <a:defRPr sz="2000"/>
            </a:lvl3pPr>
            <a:lvl4pPr>
              <a:defRPr sz="1800"/>
            </a:lvl4pPr>
            <a:lvl5pPr>
              <a:defRPr sz="1800"/>
            </a:lvl5pPr>
            <a:lvl6pPr>
              <a:defRPr sz="1800"/>
            </a:lvl6pPr>
            <a:lvl7pPr marL="2290763" indent="-344488">
              <a:defRPr sz="1800"/>
            </a:lvl7pPr>
            <a:lvl8pPr marL="2290763" indent="-344488">
              <a:defRPr sz="1800"/>
            </a:lvl8pPr>
            <a:lvl9pPr marL="2290763" indent="-344488">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5" name="Date Placeholder 4"/>
          <p:cNvSpPr>
            <a:spLocks noGrp="1"/>
          </p:cNvSpPr>
          <p:nvPr>
            <p:ph type="dt" sz="half" idx="10"/>
          </p:nvPr>
        </p:nvSpPr>
        <p:spPr/>
        <p:txBody>
          <a:bodyPr/>
          <a:lstStyle/>
          <a:p>
            <a:fld id="{A6BE1EF4-31ED-45C2-AC47-F2718A41336B}" type="datetimeFigureOut">
              <a:rPr lang="en-US" smtClean="0"/>
              <a:t>18/01/02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1EACD6-A525-4B49-8009-7F09B4461B46}" type="slidenum">
              <a:rPr lang="en-US" smtClean="0"/>
              <a:t>‹Nr.›</a:t>
            </a:fld>
            <a:endParaRPr lang="en-US"/>
          </a:p>
        </p:txBody>
      </p:sp>
      <p:sp>
        <p:nvSpPr>
          <p:cNvPr id="8" name="Content Placeholder 3"/>
          <p:cNvSpPr>
            <a:spLocks noGrp="1"/>
          </p:cNvSpPr>
          <p:nvPr>
            <p:ph sz="half" idx="2"/>
          </p:nvPr>
        </p:nvSpPr>
        <p:spPr>
          <a:xfrm>
            <a:off x="4648200" y="1586753"/>
            <a:ext cx="3776472" cy="2232212"/>
          </a:xfrm>
        </p:spPr>
        <p:txBody>
          <a:bodyPr>
            <a:normAutofit/>
          </a:bodyPr>
          <a:lstStyle>
            <a:lvl1pPr>
              <a:defRPr sz="2400"/>
            </a:lvl1pPr>
            <a:lvl2pPr>
              <a:defRPr sz="2200"/>
            </a:lvl2pPr>
            <a:lvl3pPr>
              <a:defRPr sz="2000"/>
            </a:lvl3pPr>
            <a:lvl4pPr>
              <a:defRPr sz="1800"/>
            </a:lvl4pPr>
            <a:lvl5pPr>
              <a:defRPr sz="1800"/>
            </a:lvl5pPr>
            <a:lvl6pPr>
              <a:defRPr sz="1800"/>
            </a:lvl6pPr>
            <a:lvl7pPr marL="2290763" indent="-344488">
              <a:defRPr sz="1800"/>
            </a:lvl7pPr>
            <a:lvl8pPr marL="2290763" indent="-344488">
              <a:defRPr sz="1800"/>
            </a:lvl8pPr>
            <a:lvl9pPr marL="2290763" indent="-344488">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9" name="Content Placeholder 3"/>
          <p:cNvSpPr>
            <a:spLocks noGrp="1"/>
          </p:cNvSpPr>
          <p:nvPr>
            <p:ph sz="half" idx="14"/>
          </p:nvPr>
        </p:nvSpPr>
        <p:spPr>
          <a:xfrm>
            <a:off x="4648200" y="3913094"/>
            <a:ext cx="3776472" cy="2232212"/>
          </a:xfrm>
        </p:spPr>
        <p:txBody>
          <a:bodyPr>
            <a:normAutofit/>
          </a:bodyPr>
          <a:lstStyle>
            <a:lvl1pPr>
              <a:defRPr sz="2400"/>
            </a:lvl1pPr>
            <a:lvl2pPr>
              <a:defRPr sz="2200"/>
            </a:lvl2pPr>
            <a:lvl3pPr>
              <a:defRPr sz="2000"/>
            </a:lvl3pPr>
            <a:lvl4pPr>
              <a:defRPr sz="1800"/>
            </a:lvl4pPr>
            <a:lvl5pPr>
              <a:defRPr sz="1800"/>
            </a:lvl5pPr>
            <a:lvl6pPr>
              <a:defRPr sz="1800"/>
            </a:lvl6pPr>
            <a:lvl7pPr marL="2290763" indent="-344488">
              <a:defRPr sz="1800"/>
            </a:lvl7pPr>
            <a:lvl8pPr marL="2290763" indent="-344488">
              <a:defRPr sz="1800"/>
            </a:lvl8pPr>
            <a:lvl9pPr marL="2290763" indent="-344488">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A6BE1EF4-31ED-45C2-AC47-F2718A41336B}" type="datetimeFigureOut">
              <a:rPr lang="en-US" smtClean="0"/>
              <a:t>18/01/02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51EACD6-A525-4B49-8009-7F09B4461B46}" type="slidenum">
              <a:rPr lang="en-US" smtClean="0"/>
              <a:t>‹Nr.›</a:t>
            </a:fld>
            <a:endParaRPr lang="en-US"/>
          </a:p>
        </p:txBody>
      </p:sp>
      <p:sp>
        <p:nvSpPr>
          <p:cNvPr id="6" name="Content Placeholder 2"/>
          <p:cNvSpPr>
            <a:spLocks noGrp="1"/>
          </p:cNvSpPr>
          <p:nvPr>
            <p:ph sz="half" idx="1"/>
          </p:nvPr>
        </p:nvSpPr>
        <p:spPr>
          <a:xfrm>
            <a:off x="723900" y="1586753"/>
            <a:ext cx="3776472" cy="2232212"/>
          </a:xfrm>
        </p:spPr>
        <p:txBody>
          <a:bodyPr>
            <a:normAutofit/>
          </a:bodyPr>
          <a:lstStyle>
            <a:lvl1pPr>
              <a:defRPr sz="2400"/>
            </a:lvl1pPr>
            <a:lvl2pPr>
              <a:defRPr sz="2200"/>
            </a:lvl2pPr>
            <a:lvl3pPr>
              <a:defRPr sz="2000"/>
            </a:lvl3pPr>
            <a:lvl4pPr>
              <a:defRPr sz="1800"/>
            </a:lvl4pPr>
            <a:lvl5pPr>
              <a:defRPr sz="1800"/>
            </a:lvl5pPr>
            <a:lvl6pPr>
              <a:defRPr sz="1800"/>
            </a:lvl6pPr>
            <a:lvl7pPr marL="2290763" indent="-344488">
              <a:defRPr sz="1800"/>
            </a:lvl7pPr>
            <a:lvl8pPr marL="2290763" indent="-344488">
              <a:defRPr sz="1800"/>
            </a:lvl8pPr>
            <a:lvl9pPr marL="2290763" indent="-344488">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p>
          <a:p>
            <a:pPr lvl="4"/>
            <a:r>
              <a:rPr lang="en-US" dirty="0" smtClean="0"/>
              <a:t>Fifth level</a:t>
            </a:r>
            <a:endParaRPr dirty="0"/>
          </a:p>
        </p:txBody>
      </p:sp>
      <p:sp>
        <p:nvSpPr>
          <p:cNvPr id="7" name="Content Placeholder 3"/>
          <p:cNvSpPr>
            <a:spLocks noGrp="1"/>
          </p:cNvSpPr>
          <p:nvPr>
            <p:ph sz="half" idx="2"/>
          </p:nvPr>
        </p:nvSpPr>
        <p:spPr>
          <a:xfrm>
            <a:off x="4648200" y="1586753"/>
            <a:ext cx="3776472" cy="2232212"/>
          </a:xfrm>
        </p:spPr>
        <p:txBody>
          <a:bodyPr>
            <a:normAutofit/>
          </a:bodyPr>
          <a:lstStyle>
            <a:lvl1pPr>
              <a:defRPr sz="2400"/>
            </a:lvl1pPr>
            <a:lvl2pPr>
              <a:defRPr sz="2200"/>
            </a:lvl2pPr>
            <a:lvl3pPr>
              <a:defRPr sz="2000"/>
            </a:lvl3pPr>
            <a:lvl4pPr>
              <a:defRPr sz="1800"/>
            </a:lvl4pPr>
            <a:lvl5pPr>
              <a:defRPr sz="1800"/>
            </a:lvl5pPr>
            <a:lvl6pPr>
              <a:defRPr sz="1800"/>
            </a:lvl6pPr>
            <a:lvl7pPr marL="2290763" indent="-344488">
              <a:defRPr sz="1800"/>
            </a:lvl7pPr>
            <a:lvl8pPr marL="2290763" indent="-344488">
              <a:defRPr sz="1800"/>
            </a:lvl8pPr>
            <a:lvl9pPr marL="2290763" indent="-344488">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8" name="Content Placeholder 2"/>
          <p:cNvSpPr>
            <a:spLocks noGrp="1"/>
          </p:cNvSpPr>
          <p:nvPr>
            <p:ph sz="half" idx="13"/>
          </p:nvPr>
        </p:nvSpPr>
        <p:spPr>
          <a:xfrm>
            <a:off x="723900" y="3913094"/>
            <a:ext cx="3776472" cy="2232212"/>
          </a:xfrm>
        </p:spPr>
        <p:txBody>
          <a:bodyPr>
            <a:normAutofit/>
          </a:bodyPr>
          <a:lstStyle>
            <a:lvl1pPr>
              <a:defRPr sz="2400"/>
            </a:lvl1pPr>
            <a:lvl2pPr>
              <a:defRPr sz="2200"/>
            </a:lvl2pPr>
            <a:lvl3pPr>
              <a:defRPr sz="2000"/>
            </a:lvl3pPr>
            <a:lvl4pPr>
              <a:defRPr sz="1800"/>
            </a:lvl4pPr>
            <a:lvl5pPr>
              <a:defRPr sz="1800"/>
            </a:lvl5pPr>
            <a:lvl6pPr>
              <a:defRPr sz="1800"/>
            </a:lvl6pPr>
            <a:lvl7pPr marL="2290763" indent="-344488">
              <a:defRPr sz="1800"/>
            </a:lvl7pPr>
            <a:lvl8pPr marL="2290763" indent="-344488">
              <a:defRPr sz="1800"/>
            </a:lvl8pPr>
            <a:lvl9pPr marL="2290763" indent="-344488">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9" name="Content Placeholder 3"/>
          <p:cNvSpPr>
            <a:spLocks noGrp="1"/>
          </p:cNvSpPr>
          <p:nvPr>
            <p:ph sz="half" idx="14"/>
          </p:nvPr>
        </p:nvSpPr>
        <p:spPr>
          <a:xfrm>
            <a:off x="4648200" y="3913094"/>
            <a:ext cx="3776472" cy="2232212"/>
          </a:xfrm>
        </p:spPr>
        <p:txBody>
          <a:bodyPr>
            <a:normAutofit/>
          </a:bodyPr>
          <a:lstStyle>
            <a:lvl1pPr>
              <a:defRPr sz="2400"/>
            </a:lvl1pPr>
            <a:lvl2pPr>
              <a:defRPr sz="2200"/>
            </a:lvl2pPr>
            <a:lvl3pPr>
              <a:defRPr sz="2000"/>
            </a:lvl3pPr>
            <a:lvl4pPr>
              <a:defRPr sz="1800"/>
            </a:lvl4pPr>
            <a:lvl5pPr>
              <a:defRPr sz="1800"/>
            </a:lvl5pPr>
            <a:lvl6pPr>
              <a:defRPr sz="1800"/>
            </a:lvl6pPr>
            <a:lvl7pPr marL="2290763" indent="-344488">
              <a:defRPr sz="1800"/>
            </a:lvl7pPr>
            <a:lvl8pPr marL="2290763" indent="-344488">
              <a:defRPr sz="1800"/>
            </a:lvl8pPr>
            <a:lvl9pPr marL="2290763" indent="-344488">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26141" y="314979"/>
            <a:ext cx="7691719" cy="1143000"/>
          </a:xfrm>
          <a:prstGeom prst="rect">
            <a:avLst/>
          </a:prstGeom>
        </p:spPr>
        <p:txBody>
          <a:bodyPr vert="horz" lIns="91440" tIns="45720" rIns="91440" bIns="45720" rtlCol="0" anchor="ctr">
            <a:noAutofit/>
          </a:bodyPr>
          <a:lstStyle/>
          <a:p>
            <a:r>
              <a:rPr/>
              <a:t>Click to edit title style</a:t>
            </a:r>
          </a:p>
        </p:txBody>
      </p:sp>
      <p:sp>
        <p:nvSpPr>
          <p:cNvPr id="3" name="Text Placeholder 2"/>
          <p:cNvSpPr>
            <a:spLocks noGrp="1"/>
          </p:cNvSpPr>
          <p:nvPr>
            <p:ph type="body" idx="1"/>
          </p:nvPr>
        </p:nvSpPr>
        <p:spPr>
          <a:xfrm>
            <a:off x="726141" y="1586753"/>
            <a:ext cx="7691719" cy="4571999"/>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400">
                <a:solidFill>
                  <a:schemeClr val="tx1">
                    <a:lumMod val="65000"/>
                    <a:lumOff val="35000"/>
                  </a:schemeClr>
                </a:solidFill>
              </a:defRPr>
            </a:lvl1pPr>
          </a:lstStyle>
          <a:p>
            <a:fld id="{A6BE1EF4-31ED-45C2-AC47-F2718A41336B}" type="datetimeFigureOut">
              <a:rPr lang="en-US" smtClean="0"/>
              <a:t>18/01/02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400">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lumMod val="65000"/>
                    <a:lumOff val="35000"/>
                  </a:schemeClr>
                </a:solidFill>
              </a:defRPr>
            </a:lvl1pPr>
          </a:lstStyle>
          <a:p>
            <a:fld id="{B51EACD6-A525-4B49-8009-7F09B4461B46}" type="slidenum">
              <a:rPr lang="en-US" smtClean="0"/>
              <a:t>‹Nr.›</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xStyles>
    <p:titleStyle>
      <a:lvl1pPr algn="ctr" defTabSz="914400" rtl="0" eaLnBrk="1" latinLnBrk="0" hangingPunct="1">
        <a:spcBef>
          <a:spcPct val="0"/>
        </a:spcBef>
        <a:buNone/>
        <a:defRPr sz="5400" kern="1200">
          <a:solidFill>
            <a:schemeClr val="tx1">
              <a:lumMod val="85000"/>
              <a:lumOff val="15000"/>
            </a:schemeClr>
          </a:solidFill>
          <a:latin typeface="+mj-lt"/>
          <a:ea typeface="+mj-ea"/>
          <a:cs typeface="+mj-cs"/>
        </a:defRPr>
      </a:lvl1pPr>
    </p:titleStyle>
    <p:bodyStyle>
      <a:lvl1pPr marL="457200" indent="-457200" algn="l" defTabSz="914400" rtl="0" eaLnBrk="1" latinLnBrk="0" hangingPunct="1">
        <a:spcBef>
          <a:spcPts val="2400"/>
        </a:spcBef>
        <a:buSzPct val="90000"/>
        <a:buFont typeface="Wingdings" pitchFamily="2" charset="2"/>
        <a:buChar char="v"/>
        <a:defRPr sz="2400" kern="1200">
          <a:solidFill>
            <a:schemeClr val="tx1">
              <a:lumMod val="75000"/>
              <a:lumOff val="25000"/>
            </a:schemeClr>
          </a:solidFill>
          <a:latin typeface="+mn-lt"/>
          <a:ea typeface="+mn-ea"/>
          <a:cs typeface="+mn-cs"/>
        </a:defRPr>
      </a:lvl1pPr>
      <a:lvl2pPr marL="914400" indent="-457200" algn="l" defTabSz="914400" rtl="0" eaLnBrk="1" latinLnBrk="0" hangingPunct="1">
        <a:spcBef>
          <a:spcPts val="1200"/>
        </a:spcBef>
        <a:buClr>
          <a:schemeClr val="bg1">
            <a:lumMod val="65000"/>
          </a:schemeClr>
        </a:buClr>
        <a:buSzPct val="90000"/>
        <a:buFont typeface="Wingdings" pitchFamily="2" charset="2"/>
        <a:buChar char="v"/>
        <a:defRPr sz="2200" kern="1200">
          <a:solidFill>
            <a:schemeClr val="tx1">
              <a:lumMod val="75000"/>
              <a:lumOff val="25000"/>
            </a:schemeClr>
          </a:solidFill>
          <a:latin typeface="+mn-lt"/>
          <a:ea typeface="+mn-ea"/>
          <a:cs typeface="+mn-cs"/>
        </a:defRPr>
      </a:lvl2pPr>
      <a:lvl3pPr marL="1263650" indent="-349250" algn="l" defTabSz="914400" rtl="0" eaLnBrk="1" latinLnBrk="0" hangingPunct="1">
        <a:spcBef>
          <a:spcPts val="1200"/>
        </a:spcBef>
        <a:buSzPct val="90000"/>
        <a:buFont typeface="Wingdings" pitchFamily="2" charset="2"/>
        <a:buChar char="v"/>
        <a:defRPr sz="2000" kern="1200">
          <a:solidFill>
            <a:schemeClr val="tx1">
              <a:lumMod val="75000"/>
              <a:lumOff val="25000"/>
            </a:schemeClr>
          </a:solidFill>
          <a:latin typeface="+mn-lt"/>
          <a:ea typeface="+mn-ea"/>
          <a:cs typeface="+mn-cs"/>
        </a:defRPr>
      </a:lvl3pPr>
      <a:lvl4pPr marL="1600200" indent="-336550" algn="l" defTabSz="914400" rtl="0" eaLnBrk="1" latinLnBrk="0" hangingPunct="1">
        <a:spcBef>
          <a:spcPts val="1200"/>
        </a:spcBef>
        <a:buClr>
          <a:schemeClr val="bg1">
            <a:lumMod val="65000"/>
          </a:schemeClr>
        </a:buClr>
        <a:buSzPct val="90000"/>
        <a:buFont typeface="Wingdings" pitchFamily="2" charset="2"/>
        <a:buChar char="v"/>
        <a:defRPr sz="1800" kern="1200">
          <a:solidFill>
            <a:schemeClr val="tx1">
              <a:lumMod val="75000"/>
              <a:lumOff val="25000"/>
            </a:schemeClr>
          </a:solidFill>
          <a:latin typeface="+mn-lt"/>
          <a:ea typeface="+mn-ea"/>
          <a:cs typeface="+mn-cs"/>
        </a:defRPr>
      </a:lvl4pPr>
      <a:lvl5pPr marL="1946275" indent="-346075" algn="l" defTabSz="914400" rtl="0" eaLnBrk="1" latinLnBrk="0" hangingPunct="1">
        <a:spcBef>
          <a:spcPts val="1200"/>
        </a:spcBef>
        <a:buSzPct val="90000"/>
        <a:buFont typeface="Wingdings" pitchFamily="2" charset="2"/>
        <a:buChar char="v"/>
        <a:defRPr sz="1800" kern="1200">
          <a:solidFill>
            <a:schemeClr val="tx1">
              <a:lumMod val="75000"/>
              <a:lumOff val="25000"/>
            </a:schemeClr>
          </a:solidFill>
          <a:latin typeface="+mn-lt"/>
          <a:ea typeface="+mn-ea"/>
          <a:cs typeface="+mn-cs"/>
        </a:defRPr>
      </a:lvl5pPr>
      <a:lvl6pPr marL="2290763" indent="-344488" algn="l" defTabSz="914400" rtl="0" eaLnBrk="1" latinLnBrk="0" hangingPunct="1">
        <a:spcBef>
          <a:spcPct val="20000"/>
        </a:spcBef>
        <a:buClr>
          <a:schemeClr val="bg1">
            <a:lumMod val="65000"/>
          </a:schemeClr>
        </a:buClr>
        <a:buSzPct val="90000"/>
        <a:buFont typeface="Wingdings" pitchFamily="2" charset="2"/>
        <a:buChar char="v"/>
        <a:defRPr lang="en-US" sz="1800" kern="1200" dirty="0" smtClean="0">
          <a:solidFill>
            <a:schemeClr val="tx1">
              <a:lumMod val="75000"/>
              <a:lumOff val="25000"/>
            </a:schemeClr>
          </a:solidFill>
          <a:latin typeface="+mn-lt"/>
          <a:ea typeface="+mn-ea"/>
          <a:cs typeface="+mn-cs"/>
        </a:defRPr>
      </a:lvl6pPr>
      <a:lvl7pPr marL="2625725" indent="-344488" algn="l" defTabSz="914400" rtl="0" eaLnBrk="1" latinLnBrk="0" hangingPunct="1">
        <a:spcBef>
          <a:spcPct val="20000"/>
        </a:spcBef>
        <a:buSzPct val="90000"/>
        <a:buFont typeface="Wingdings" pitchFamily="2" charset="2"/>
        <a:buChar char="v"/>
        <a:defRPr lang="en-US" sz="1800" kern="1200" dirty="0" smtClean="0">
          <a:solidFill>
            <a:schemeClr val="tx1">
              <a:lumMod val="75000"/>
              <a:lumOff val="25000"/>
            </a:schemeClr>
          </a:solidFill>
          <a:latin typeface="+mn-lt"/>
          <a:ea typeface="+mn-ea"/>
          <a:cs typeface="+mn-cs"/>
        </a:defRPr>
      </a:lvl7pPr>
      <a:lvl8pPr marL="2970213" indent="-344488" algn="l" defTabSz="914400" rtl="0" eaLnBrk="1" latinLnBrk="0" hangingPunct="1">
        <a:spcBef>
          <a:spcPct val="20000"/>
        </a:spcBef>
        <a:buClr>
          <a:schemeClr val="bg1">
            <a:lumMod val="65000"/>
          </a:schemeClr>
        </a:buClr>
        <a:buSzPct val="90000"/>
        <a:buFont typeface="Wingdings" pitchFamily="2" charset="2"/>
        <a:buChar char="v"/>
        <a:defRPr lang="en-US" sz="1800" kern="1200" dirty="0" smtClean="0">
          <a:solidFill>
            <a:schemeClr val="tx1">
              <a:lumMod val="75000"/>
              <a:lumOff val="25000"/>
            </a:schemeClr>
          </a:solidFill>
          <a:latin typeface="+mn-lt"/>
          <a:ea typeface="+mn-ea"/>
          <a:cs typeface="+mn-cs"/>
        </a:defRPr>
      </a:lvl8pPr>
      <a:lvl9pPr marL="3313113" indent="-344488" algn="l" defTabSz="914400" rtl="0" eaLnBrk="1" latinLnBrk="0" hangingPunct="1">
        <a:spcBef>
          <a:spcPct val="20000"/>
        </a:spcBef>
        <a:buSzPct val="90000"/>
        <a:buFont typeface="Wingdings" pitchFamily="2" charset="2"/>
        <a:buChar char="v"/>
        <a:defRPr lang="en-US" sz="1800" kern="1200" dirty="0">
          <a:solidFill>
            <a:schemeClr val="tx1">
              <a:lumMod val="75000"/>
              <a:lumOff val="2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8.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jpeg"/><Relationship Id="rId4" Type="http://schemas.openxmlformats.org/officeDocument/2006/relationships/image" Target="../media/image16.jpeg"/><Relationship Id="rId5" Type="http://schemas.openxmlformats.org/officeDocument/2006/relationships/image" Target="../media/image17.jpeg"/><Relationship Id="rId1" Type="http://schemas.openxmlformats.org/officeDocument/2006/relationships/slideLayout" Target="../slideLayouts/slideLayout9.xml"/><Relationship Id="rId2" Type="http://schemas.openxmlformats.org/officeDocument/2006/relationships/image" Target="../media/image14.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ikitoki.org/blog/2016/10/24/elkarsorkuntza-egonaldiak-2/"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9.jpeg"/><Relationship Id="rId3" Type="http://schemas.openxmlformats.org/officeDocument/2006/relationships/image" Target="../media/image20.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1.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u-ES" b="1" dirty="0">
                <a:solidFill>
                  <a:srgbClr val="D94CE1"/>
                </a:solidFill>
                <a:effectLst/>
              </a:rPr>
              <a:t>THE TORTIL </a:t>
            </a:r>
            <a:r>
              <a:rPr lang="eu-ES" b="1" dirty="0" smtClean="0">
                <a:solidFill>
                  <a:srgbClr val="D94CE1"/>
                </a:solidFill>
                <a:effectLst/>
              </a:rPr>
              <a:t>IS </a:t>
            </a:r>
            <a:r>
              <a:rPr lang="eu-ES" b="1" dirty="0">
                <a:solidFill>
                  <a:srgbClr val="D94CE1"/>
                </a:solidFill>
                <a:effectLst/>
              </a:rPr>
              <a:t>PREST</a:t>
            </a:r>
            <a:r>
              <a:rPr lang="eu-ES" dirty="0">
                <a:effectLst/>
              </a:rPr>
              <a:t/>
            </a:r>
            <a:br>
              <a:rPr lang="eu-ES" dirty="0">
                <a:effectLst/>
              </a:rPr>
            </a:br>
            <a:r>
              <a:rPr lang="eu-ES" sz="1800" dirty="0" smtClean="0">
                <a:effectLst/>
              </a:rPr>
              <a:t>kontakizuna THE STORY</a:t>
            </a:r>
            <a:endParaRPr lang="es-ES" sz="1800" dirty="0"/>
          </a:p>
        </p:txBody>
      </p:sp>
      <p:sp>
        <p:nvSpPr>
          <p:cNvPr id="3" name="Subtítulo 2"/>
          <p:cNvSpPr>
            <a:spLocks noGrp="1"/>
          </p:cNvSpPr>
          <p:nvPr>
            <p:ph type="subTitle" idx="1"/>
          </p:nvPr>
        </p:nvSpPr>
        <p:spPr>
          <a:xfrm>
            <a:off x="1587437" y="2994212"/>
            <a:ext cx="5960106" cy="1508042"/>
          </a:xfrm>
        </p:spPr>
        <p:txBody>
          <a:bodyPr>
            <a:normAutofit fontScale="92500"/>
          </a:bodyPr>
          <a:lstStyle/>
          <a:p>
            <a:endParaRPr lang="eu-ES" b="1" dirty="0" smtClean="0">
              <a:solidFill>
                <a:srgbClr val="D94CE1"/>
              </a:solidFill>
              <a:effectLst/>
            </a:endParaRPr>
          </a:p>
          <a:p>
            <a:endParaRPr lang="eu-ES" b="1" dirty="0">
              <a:solidFill>
                <a:srgbClr val="D94CE1"/>
              </a:solidFill>
              <a:effectLst/>
            </a:endParaRPr>
          </a:p>
          <a:p>
            <a:r>
              <a:rPr lang="eu-ES" b="1" dirty="0" smtClean="0">
                <a:solidFill>
                  <a:srgbClr val="D94CE1"/>
                </a:solidFill>
                <a:effectLst/>
              </a:rPr>
              <a:t>EUSKARA </a:t>
            </a:r>
            <a:r>
              <a:rPr lang="eu-ES" b="1" dirty="0">
                <a:solidFill>
                  <a:srgbClr val="D94CE1"/>
                </a:solidFill>
                <a:effectLst/>
              </a:rPr>
              <a:t>MAITASUNETIK, MESEDEZ </a:t>
            </a:r>
            <a:r>
              <a:rPr lang="eu-ES" b="1" dirty="0" smtClean="0">
                <a:solidFill>
                  <a:srgbClr val="D94CE1"/>
                </a:solidFill>
                <a:effectLst/>
              </a:rPr>
              <a:t>;)</a:t>
            </a:r>
          </a:p>
          <a:p>
            <a:endParaRPr lang="eu-ES" b="1" dirty="0">
              <a:solidFill>
                <a:srgbClr val="D94CE1"/>
              </a:solidFill>
              <a:effectLst/>
            </a:endParaRPr>
          </a:p>
          <a:p>
            <a:r>
              <a:rPr lang="eu-ES" sz="1700" b="1" dirty="0" smtClean="0">
                <a:solidFill>
                  <a:schemeClr val="bg1"/>
                </a:solidFill>
                <a:effectLst/>
              </a:rPr>
              <a:t>Peru Calabaza Sabanen egonaldia WikiTokin, 2016/17 Bilbao.</a:t>
            </a:r>
            <a:endParaRPr lang="es-ES" sz="1700" b="1" dirty="0">
              <a:solidFill>
                <a:schemeClr val="bg1"/>
              </a:solidFill>
            </a:endParaRPr>
          </a:p>
        </p:txBody>
      </p:sp>
    </p:spTree>
    <p:extLst>
      <p:ext uri="{BB962C8B-B14F-4D97-AF65-F5344CB8AC3E}">
        <p14:creationId xmlns:p14="http://schemas.microsoft.com/office/powerpoint/2010/main" val="30785098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u-ES" dirty="0">
                <a:solidFill>
                  <a:srgbClr val="D94CE1"/>
                </a:solidFill>
              </a:rPr>
              <a:t>THE TORTIL IS PREST </a:t>
            </a:r>
            <a:endParaRPr lang="es-ES" dirty="0"/>
          </a:p>
        </p:txBody>
      </p:sp>
      <p:sp>
        <p:nvSpPr>
          <p:cNvPr id="3" name="Marcador de contenido 2"/>
          <p:cNvSpPr>
            <a:spLocks noGrp="1"/>
          </p:cNvSpPr>
          <p:nvPr>
            <p:ph idx="1"/>
          </p:nvPr>
        </p:nvSpPr>
        <p:spPr/>
        <p:txBody>
          <a:bodyPr/>
          <a:lstStyle/>
          <a:p>
            <a:pPr marL="0" indent="0">
              <a:buNone/>
            </a:pPr>
            <a:endParaRPr lang="eu-ES" dirty="0" smtClean="0"/>
          </a:p>
          <a:p>
            <a:pPr marL="0" indent="0">
              <a:buNone/>
            </a:pPr>
            <a:r>
              <a:rPr lang="eu-ES" dirty="0" smtClean="0"/>
              <a:t>Baliteke </a:t>
            </a:r>
            <a:r>
              <a:rPr lang="eu-ES" dirty="0"/>
              <a:t>zuen motibazioak ezagutzeak nire aurrikuspen guztiak hankaz gora botatzea, eta horren arabera arituko naiz. </a:t>
            </a:r>
          </a:p>
          <a:p>
            <a:pPr marL="0" indent="0">
              <a:buNone/>
            </a:pPr>
            <a:r>
              <a:rPr lang="eu-ES" dirty="0"/>
              <a:t>Nire aurrikuspenen araberako ildoak 2 hauek dira</a:t>
            </a:r>
            <a:r>
              <a:rPr lang="eu-ES" dirty="0" smtClean="0"/>
              <a:t>:</a:t>
            </a:r>
          </a:p>
          <a:p>
            <a:pPr marL="457200" lvl="1" indent="0">
              <a:buNone/>
            </a:pPr>
            <a:r>
              <a:rPr lang="eu-ES" dirty="0" smtClean="0"/>
              <a:t>- Euskara zikinaren hautua</a:t>
            </a:r>
          </a:p>
          <a:p>
            <a:pPr marL="457200" lvl="1" indent="0">
              <a:buNone/>
            </a:pPr>
            <a:r>
              <a:rPr lang="eu-ES" dirty="0" smtClean="0"/>
              <a:t>- Altxor bat dugu</a:t>
            </a:r>
            <a:endParaRPr lang="eu-ES" dirty="0"/>
          </a:p>
        </p:txBody>
      </p:sp>
    </p:spTree>
    <p:extLst>
      <p:ext uri="{BB962C8B-B14F-4D97-AF65-F5344CB8AC3E}">
        <p14:creationId xmlns:p14="http://schemas.microsoft.com/office/powerpoint/2010/main" val="40075928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u-ES" dirty="0">
                <a:solidFill>
                  <a:srgbClr val="D94CE1"/>
                </a:solidFill>
              </a:rPr>
              <a:t>THE TORTIL IS PREST </a:t>
            </a:r>
            <a:endParaRPr lang="es-ES" dirty="0"/>
          </a:p>
        </p:txBody>
      </p:sp>
      <p:sp>
        <p:nvSpPr>
          <p:cNvPr id="3" name="Marcador de contenido 2"/>
          <p:cNvSpPr>
            <a:spLocks noGrp="1"/>
          </p:cNvSpPr>
          <p:nvPr>
            <p:ph idx="1"/>
          </p:nvPr>
        </p:nvSpPr>
        <p:spPr/>
        <p:txBody>
          <a:bodyPr>
            <a:noAutofit/>
          </a:bodyPr>
          <a:lstStyle/>
          <a:p>
            <a:pPr marL="0" indent="0">
              <a:spcBef>
                <a:spcPts val="600"/>
              </a:spcBef>
              <a:buNone/>
            </a:pPr>
            <a:r>
              <a:rPr lang="eu-ES" b="1" spc="-150" dirty="0">
                <a:solidFill>
                  <a:schemeClr val="tx1"/>
                </a:solidFill>
              </a:rPr>
              <a:t>EUSKARA ZIKINAREN HAUTUA</a:t>
            </a:r>
          </a:p>
          <a:p>
            <a:pPr marL="0" indent="0">
              <a:spcBef>
                <a:spcPts val="600"/>
              </a:spcBef>
              <a:buNone/>
            </a:pPr>
            <a:r>
              <a:rPr lang="eu-ES" sz="1400" dirty="0"/>
              <a:t>Inork ez du egin, nik dakidala, euskara zikinaren aldeko apustu garbi hau, horrela ahobetez behintzat... nahiz eta ikastolatan umeen artean, euskaltegietan, familiatan eta orohar eremu "ez-euskaldun-hegemonikoetako" lotsa gainditu dutenen esparru euskaldunberri intimoetan guztiz egunerokoa den euskañola.</a:t>
            </a:r>
          </a:p>
          <a:p>
            <a:pPr marL="0" indent="0">
              <a:spcBef>
                <a:spcPts val="600"/>
              </a:spcBef>
              <a:buNone/>
            </a:pPr>
            <a:r>
              <a:rPr lang="eu-ES" sz="1400" i="1" dirty="0">
                <a:solidFill>
                  <a:srgbClr val="D94CE1"/>
                </a:solidFill>
              </a:rPr>
              <a:t>Euskara gozatzeko eta lasaitasun &amp; maitasunez hartzeko gramatikaren zailtasunaren eta pisu identitarioaren presioez askatu behar dugu, intuizioz eta umorez jokatuz.</a:t>
            </a:r>
            <a:endParaRPr lang="eu-ES" sz="1400" dirty="0">
              <a:solidFill>
                <a:srgbClr val="D94CE1"/>
              </a:solidFill>
            </a:endParaRPr>
          </a:p>
          <a:p>
            <a:pPr marL="0" indent="0">
              <a:spcBef>
                <a:spcPts val="600"/>
              </a:spcBef>
              <a:buNone/>
            </a:pPr>
            <a:r>
              <a:rPr lang="eu-ES" sz="1400" dirty="0"/>
              <a:t>Saia gaitezen! beste edozein hizkuntzatan txapurreatzen animatzen gara 100 hitz xumeki ezagututa ere. Euskaraz aldiz euskaldunberri EGAdunak ere (hegadunak ere!) konplexuak ditu euskaldunzar baten aurrean. </a:t>
            </a:r>
          </a:p>
          <a:p>
            <a:pPr marL="0" indent="0">
              <a:spcBef>
                <a:spcPts val="600"/>
              </a:spcBef>
              <a:buNone/>
            </a:pPr>
            <a:r>
              <a:rPr lang="eu-ES" sz="1400" dirty="0"/>
              <a:t>Egin dezagun lotsa barik: euskara zikina, informala, euskañol, euskinglish edo bertso-hop... Euskal Memeak eta pintada berdeak, the tortil is prest, vamos a la batzarra, mokoak sonatu behar dituzu, norena da sombrero hau?, esan dizut que ibamos a cagarla eta abar eta abar... eta barregarrienak apuntatu edo idatzi komuneko paretan! Euskara bai ala bai, daukagunarekin, eta azkar hitzeginez gainera...!</a:t>
            </a:r>
          </a:p>
          <a:p>
            <a:pPr marL="0" indent="0">
              <a:spcBef>
                <a:spcPts val="600"/>
              </a:spcBef>
              <a:buNone/>
            </a:pPr>
            <a:r>
              <a:rPr lang="eu-ES" sz="1400" dirty="0"/>
              <a:t>Guk ondo pasatu nahi dugu, eta gainera euskaraz!</a:t>
            </a:r>
          </a:p>
          <a:p>
            <a:pPr marL="0" indent="0">
              <a:spcBef>
                <a:spcPts val="600"/>
              </a:spcBef>
              <a:buNone/>
            </a:pPr>
            <a:r>
              <a:rPr lang="eu-ES" sz="1400" dirty="0"/>
              <a:t>Umorea ala hil!!!</a:t>
            </a:r>
          </a:p>
          <a:p>
            <a:pPr marL="0" indent="0">
              <a:spcBef>
                <a:spcPts val="600"/>
              </a:spcBef>
              <a:buNone/>
            </a:pPr>
            <a:r>
              <a:rPr lang="eu-ES" sz="1400" b="1" i="1" dirty="0">
                <a:solidFill>
                  <a:srgbClr val="D94CE1"/>
                </a:solidFill>
              </a:rPr>
              <a:t>Euskara guai da, guei</a:t>
            </a:r>
            <a:r>
              <a:rPr lang="eu-ES" sz="1400" b="1" i="1" dirty="0" smtClean="0">
                <a:solidFill>
                  <a:srgbClr val="D94CE1"/>
                </a:solidFill>
              </a:rPr>
              <a:t>!!!</a:t>
            </a:r>
            <a:endParaRPr lang="eu-ES" sz="1400" dirty="0">
              <a:solidFill>
                <a:srgbClr val="D94CE1"/>
              </a:solidFill>
            </a:endParaRPr>
          </a:p>
        </p:txBody>
      </p:sp>
    </p:spTree>
    <p:extLst>
      <p:ext uri="{BB962C8B-B14F-4D97-AF65-F5344CB8AC3E}">
        <p14:creationId xmlns:p14="http://schemas.microsoft.com/office/powerpoint/2010/main" val="31514226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u-ES" dirty="0">
                <a:solidFill>
                  <a:srgbClr val="D94CE1"/>
                </a:solidFill>
              </a:rPr>
              <a:t>THE TORTIL IS PREST </a:t>
            </a:r>
            <a:endParaRPr lang="es-ES" dirty="0"/>
          </a:p>
        </p:txBody>
      </p:sp>
      <p:sp>
        <p:nvSpPr>
          <p:cNvPr id="3" name="Marcador de contenido 2"/>
          <p:cNvSpPr>
            <a:spLocks noGrp="1"/>
          </p:cNvSpPr>
          <p:nvPr>
            <p:ph idx="1"/>
          </p:nvPr>
        </p:nvSpPr>
        <p:spPr/>
        <p:txBody>
          <a:bodyPr>
            <a:normAutofit fontScale="92500" lnSpcReduction="10000"/>
          </a:bodyPr>
          <a:lstStyle/>
          <a:p>
            <a:pPr marL="0" indent="0">
              <a:buNone/>
            </a:pPr>
            <a:r>
              <a:rPr lang="eu-ES" sz="2800" b="1" spc="-150" dirty="0"/>
              <a:t>ALTXOR BAT DUGU</a:t>
            </a:r>
          </a:p>
          <a:p>
            <a:pPr marL="0" indent="0">
              <a:buNone/>
            </a:pPr>
            <a:r>
              <a:rPr lang="eu-ES" sz="1900" dirty="0"/>
              <a:t>Aurrekoak eskandalua eragiten badu, horrekin batera esango dugu euskarak altxor bat duela, eta </a:t>
            </a:r>
            <a:r>
              <a:rPr lang="eu-ES" sz="1900" i="1" dirty="0">
                <a:solidFill>
                  <a:srgbClr val="D94CE1"/>
                </a:solidFill>
              </a:rPr>
              <a:t>mundua beste ikuspuntu batetik, zeharo ezberdina den ikuspuntu batetik ezagutzeko aukera ematen digula</a:t>
            </a:r>
            <a:r>
              <a:rPr lang="eu-ES" sz="1900" dirty="0"/>
              <a:t>. Horretan sakondu dezakegu ere. Maite ditugu ELKAR edota HUTS hitzen tranpak eta aditz formek gordetzen dituzten misterioak, eta baita euskarak bere baitan daukan anti-identitate hazia ere. Bizipen hutsa baita euskara, eta hori jakin behar du bizi ez duenak ere.</a:t>
            </a:r>
          </a:p>
          <a:p>
            <a:pPr marL="0" indent="0">
              <a:buNone/>
            </a:pPr>
            <a:r>
              <a:rPr lang="eu-ES" sz="1900" dirty="0"/>
              <a:t>Badakizu euskaraz ezin dela </a:t>
            </a:r>
            <a:r>
              <a:rPr lang="eu-ES" sz="1900" i="1" dirty="0"/>
              <a:t>existitu</a:t>
            </a:r>
            <a:r>
              <a:rPr lang="eu-ES" sz="1900" dirty="0"/>
              <a:t>? ez dagoela hori esateko hitzik? ...eta zergatik?</a:t>
            </a:r>
          </a:p>
          <a:p>
            <a:pPr marL="0" indent="0">
              <a:buNone/>
            </a:pPr>
            <a:r>
              <a:rPr lang="eu-ES" sz="1900" dirty="0">
                <a:solidFill>
                  <a:srgbClr val="D94CE1"/>
                </a:solidFill>
              </a:rPr>
              <a:t>Euskara hizkuntza </a:t>
            </a:r>
            <a:r>
              <a:rPr lang="eu-ES" sz="1900" i="1" dirty="0">
                <a:solidFill>
                  <a:srgbClr val="D94CE1"/>
                </a:solidFill>
              </a:rPr>
              <a:t>cool</a:t>
            </a:r>
            <a:r>
              <a:rPr lang="eu-ES" sz="1900" dirty="0">
                <a:solidFill>
                  <a:srgbClr val="D94CE1"/>
                </a:solidFill>
              </a:rPr>
              <a:t> bat da.</a:t>
            </a:r>
          </a:p>
          <a:p>
            <a:pPr marL="0" indent="0">
              <a:buNone/>
            </a:pPr>
            <a:r>
              <a:rPr lang="eu-ES" sz="1900" dirty="0"/>
              <a:t>Gozatu behar dugu, presiorik gabe.</a:t>
            </a:r>
          </a:p>
          <a:p>
            <a:pPr marL="0" indent="0">
              <a:buNone/>
            </a:pPr>
            <a:endParaRPr lang="es-ES" dirty="0"/>
          </a:p>
        </p:txBody>
      </p:sp>
    </p:spTree>
    <p:extLst>
      <p:ext uri="{BB962C8B-B14F-4D97-AF65-F5344CB8AC3E}">
        <p14:creationId xmlns:p14="http://schemas.microsoft.com/office/powerpoint/2010/main" val="1719439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u-ES" sz="3600" dirty="0">
                <a:solidFill>
                  <a:srgbClr val="D94CE1"/>
                </a:solidFill>
              </a:rPr>
              <a:t>THE TORTIL IS PREST </a:t>
            </a:r>
            <a:r>
              <a:rPr lang="eu-ES" sz="3600" dirty="0" smtClean="0">
                <a:solidFill>
                  <a:schemeClr val="tx1">
                    <a:lumMod val="50000"/>
                    <a:lumOff val="50000"/>
                  </a:schemeClr>
                </a:solidFill>
              </a:rPr>
              <a:t>egonaldia</a:t>
            </a:r>
            <a:endParaRPr lang="es-ES" sz="3600" dirty="0">
              <a:solidFill>
                <a:schemeClr val="tx1">
                  <a:lumMod val="50000"/>
                  <a:lumOff val="50000"/>
                </a:schemeClr>
              </a:solidFill>
            </a:endParaRPr>
          </a:p>
        </p:txBody>
      </p:sp>
      <p:sp>
        <p:nvSpPr>
          <p:cNvPr id="3" name="Marcador de contenido 2"/>
          <p:cNvSpPr>
            <a:spLocks noGrp="1"/>
          </p:cNvSpPr>
          <p:nvPr>
            <p:ph idx="1"/>
          </p:nvPr>
        </p:nvSpPr>
        <p:spPr/>
        <p:txBody>
          <a:bodyPr/>
          <a:lstStyle/>
          <a:p>
            <a:pPr marL="0" indent="0">
              <a:buNone/>
            </a:pPr>
            <a:r>
              <a:rPr lang="eu-ES" sz="1800" dirty="0"/>
              <a:t>The Tortil is Prest hautatua izan zen eta abendu hasieran ekin zion Peruk 3 hilabeteko </a:t>
            </a:r>
            <a:r>
              <a:rPr lang="eu-ES" sz="1800" dirty="0" smtClean="0"/>
              <a:t>egonaldiari.</a:t>
            </a:r>
            <a:endParaRPr lang="eu-ES" sz="1800" dirty="0"/>
          </a:p>
          <a:p>
            <a:pPr marL="0" indent="0">
              <a:buNone/>
            </a:pPr>
            <a:r>
              <a:rPr lang="eu-ES" sz="1800" dirty="0" smtClean="0"/>
              <a:t>Abendu osoan zehar </a:t>
            </a:r>
            <a:r>
              <a:rPr lang="eu-ES" dirty="0" smtClean="0"/>
              <a:t>ELKARRIZKETALK</a:t>
            </a:r>
            <a:r>
              <a:rPr lang="eu-ES" sz="1800" dirty="0" smtClean="0"/>
              <a:t> egin zituen banan bana, </a:t>
            </a:r>
            <a:r>
              <a:rPr lang="eu-ES" sz="1800" dirty="0"/>
              <a:t>ordubetez, Wikitokiko 20 biztanlerekin, intimitate handiz, goxotasunez. </a:t>
            </a:r>
            <a:endParaRPr lang="eu-ES" sz="1800" dirty="0" smtClean="0"/>
          </a:p>
          <a:p>
            <a:pPr marL="0" indent="0" algn="ctr">
              <a:buNone/>
            </a:pPr>
            <a:endParaRPr lang="eu-ES" sz="2000" dirty="0" smtClean="0"/>
          </a:p>
          <a:p>
            <a:pPr marL="0" indent="0" algn="ctr">
              <a:buNone/>
            </a:pPr>
            <a:r>
              <a:rPr lang="eu-ES" sz="2000" dirty="0" smtClean="0"/>
              <a:t>Jakiteko ZER</a:t>
            </a:r>
          </a:p>
          <a:p>
            <a:pPr marL="0" indent="0" algn="ctr">
              <a:buNone/>
            </a:pPr>
            <a:r>
              <a:rPr lang="eu-ES" sz="2000" dirty="0" smtClean="0"/>
              <a:t>Jakiteko NOLA</a:t>
            </a:r>
          </a:p>
          <a:p>
            <a:pPr marL="0" indent="0" algn="ctr">
              <a:buNone/>
            </a:pPr>
            <a:r>
              <a:rPr lang="eu-ES" sz="2000" dirty="0" smtClean="0"/>
              <a:t>Jakiteko NON...</a:t>
            </a:r>
            <a:endParaRPr lang="eu-ES" sz="2000" dirty="0"/>
          </a:p>
        </p:txBody>
      </p:sp>
    </p:spTree>
    <p:extLst>
      <p:ext uri="{BB962C8B-B14F-4D97-AF65-F5344CB8AC3E}">
        <p14:creationId xmlns:p14="http://schemas.microsoft.com/office/powerpoint/2010/main" val="30449814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u-ES" sz="3600" dirty="0">
                <a:solidFill>
                  <a:srgbClr val="D94CE1"/>
                </a:solidFill>
              </a:rPr>
              <a:t>THE TORTIL IS PREST </a:t>
            </a:r>
            <a:r>
              <a:rPr lang="eu-ES" sz="3600" dirty="0">
                <a:solidFill>
                  <a:schemeClr val="tx1">
                    <a:lumMod val="50000"/>
                    <a:lumOff val="50000"/>
                  </a:schemeClr>
                </a:solidFill>
              </a:rPr>
              <a:t>egonaldia</a:t>
            </a:r>
            <a:endParaRPr lang="es-ES" sz="3600" dirty="0"/>
          </a:p>
        </p:txBody>
      </p:sp>
      <p:sp>
        <p:nvSpPr>
          <p:cNvPr id="3" name="Marcador de contenido 2"/>
          <p:cNvSpPr>
            <a:spLocks noGrp="1"/>
          </p:cNvSpPr>
          <p:nvPr>
            <p:ph idx="1"/>
          </p:nvPr>
        </p:nvSpPr>
        <p:spPr/>
        <p:txBody>
          <a:bodyPr>
            <a:noAutofit/>
          </a:bodyPr>
          <a:lstStyle/>
          <a:p>
            <a:pPr marL="0" indent="0">
              <a:spcBef>
                <a:spcPts val="600"/>
              </a:spcBef>
              <a:buNone/>
            </a:pPr>
            <a:r>
              <a:rPr lang="eu-ES" sz="1200" b="1" dirty="0"/>
              <a:t>HALAKO </a:t>
            </a:r>
            <a:r>
              <a:rPr lang="eu-ES" sz="1200" b="1" dirty="0" smtClean="0"/>
              <a:t>GALDERAK PLANTEATUZ:</a:t>
            </a:r>
            <a:endParaRPr lang="eu-ES" sz="1200" b="1" dirty="0"/>
          </a:p>
          <a:p>
            <a:pPr marL="0" indent="0">
              <a:spcBef>
                <a:spcPts val="600"/>
              </a:spcBef>
              <a:buNone/>
            </a:pPr>
            <a:r>
              <a:rPr lang="eu-ES" sz="1100" dirty="0"/>
              <a:t>-NOLA IKASI DUZU DAKIZUN EUSKARA?</a:t>
            </a:r>
          </a:p>
          <a:p>
            <a:pPr marL="0" indent="0">
              <a:spcBef>
                <a:spcPts val="600"/>
              </a:spcBef>
              <a:buNone/>
            </a:pPr>
            <a:r>
              <a:rPr lang="eu-ES" sz="1100" dirty="0"/>
              <a:t>-ZE ARRAZOI IZAN DITUZU EUSKARA IKASTEKO?</a:t>
            </a:r>
          </a:p>
          <a:p>
            <a:pPr marL="0" indent="0">
              <a:spcBef>
                <a:spcPts val="600"/>
              </a:spcBef>
              <a:buNone/>
            </a:pPr>
            <a:r>
              <a:rPr lang="eu-ES" sz="1100" dirty="0"/>
              <a:t>-ZENBAT ERABILTZEN DUZU? </a:t>
            </a:r>
            <a:r>
              <a:rPr lang="eu-ES" sz="900" dirty="0"/>
              <a:t>Familiartean, lanean, lagunekin...</a:t>
            </a:r>
          </a:p>
          <a:p>
            <a:pPr marL="0" indent="0">
              <a:spcBef>
                <a:spcPts val="600"/>
              </a:spcBef>
              <a:buNone/>
            </a:pPr>
            <a:r>
              <a:rPr lang="eu-ES" sz="1100" dirty="0"/>
              <a:t>-EUSKARAZKO KOMUNIKATZERAKOAN, ZE ZAILTASUN DITUZU?</a:t>
            </a:r>
          </a:p>
          <a:p>
            <a:pPr marL="0" indent="0">
              <a:spcBef>
                <a:spcPts val="600"/>
              </a:spcBef>
              <a:buNone/>
            </a:pPr>
            <a:r>
              <a:rPr lang="eu-ES" sz="1100" dirty="0"/>
              <a:t>-EGUN ARRUNT BATETAN, NON AURKITZEN  DUZU EUSKARA? </a:t>
            </a:r>
          </a:p>
          <a:p>
            <a:pPr marL="0" indent="0">
              <a:spcBef>
                <a:spcPts val="600"/>
              </a:spcBef>
              <a:buNone/>
            </a:pPr>
            <a:r>
              <a:rPr lang="eu-ES" sz="1100" dirty="0"/>
              <a:t>-EUSKARA INPORTANTEA DA ZURETZAT? ZERGATIK?</a:t>
            </a:r>
          </a:p>
          <a:p>
            <a:pPr marL="0" indent="0">
              <a:spcBef>
                <a:spcPts val="600"/>
              </a:spcBef>
              <a:buNone/>
            </a:pPr>
            <a:r>
              <a:rPr lang="eu-ES" sz="1100" dirty="0"/>
              <a:t>-ZE SENTIMENDU MOTA SORRARAZTEN DIZKIZU?</a:t>
            </a:r>
          </a:p>
          <a:p>
            <a:pPr marL="0" indent="0">
              <a:spcBef>
                <a:spcPts val="600"/>
              </a:spcBef>
              <a:buNone/>
            </a:pPr>
            <a:r>
              <a:rPr lang="eu-ES" sz="1100" dirty="0"/>
              <a:t>-EUSKARA KOMUNIKATZEKO ERRAMINTA APROPOSA DELA (EDO IZAN DAITEKEELA) IRUDITZEN ZAIZU?</a:t>
            </a:r>
          </a:p>
          <a:p>
            <a:pPr marL="0" indent="0">
              <a:spcBef>
                <a:spcPts val="600"/>
              </a:spcBef>
              <a:buNone/>
            </a:pPr>
            <a:r>
              <a:rPr lang="eu-ES" sz="1100" dirty="0"/>
              <a:t>-ZER GUSTATUKO LITZAIZUKE EUSKARAZ EGIN AHAL IZATEA? </a:t>
            </a:r>
          </a:p>
          <a:p>
            <a:pPr marL="0" indent="0">
              <a:spcBef>
                <a:spcPts val="600"/>
              </a:spcBef>
              <a:buNone/>
            </a:pPr>
            <a:r>
              <a:rPr lang="eu-ES" sz="1100" dirty="0"/>
              <a:t>-ZEIN DA ZURETZAT EUSKARAREN ARAZOA (EGOTEKOTAN)?</a:t>
            </a:r>
          </a:p>
          <a:p>
            <a:pPr marL="0" indent="0">
              <a:spcBef>
                <a:spcPts val="600"/>
              </a:spcBef>
              <a:buNone/>
            </a:pPr>
            <a:r>
              <a:rPr lang="eu-ES" sz="1100" dirty="0"/>
              <a:t>-ZER DAKIZU EUSKARAK BEREZKOA DUEN KOSMOBISIOAZ?</a:t>
            </a:r>
          </a:p>
          <a:p>
            <a:pPr marL="0" indent="0">
              <a:spcBef>
                <a:spcPts val="600"/>
              </a:spcBef>
              <a:buNone/>
            </a:pPr>
            <a:r>
              <a:rPr lang="eu-ES" sz="1100" dirty="0"/>
              <a:t>-ZE XARMA IKUSTEN DIZKIOZU EUSKARARI?</a:t>
            </a:r>
          </a:p>
          <a:p>
            <a:pPr marL="0" indent="0">
              <a:spcBef>
                <a:spcPts val="600"/>
              </a:spcBef>
              <a:buNone/>
            </a:pPr>
            <a:r>
              <a:rPr lang="eu-ES" sz="1100" dirty="0"/>
              <a:t>-ZE EUSKAL ERREFERENTE KULTURAL DITUZU? </a:t>
            </a:r>
            <a:r>
              <a:rPr lang="eu-ES" sz="900" dirty="0"/>
              <a:t>Musika, literatura, ikusentzunezkoak,  bertsolariak, pentsamendua...</a:t>
            </a:r>
          </a:p>
          <a:p>
            <a:pPr marL="0" indent="0">
              <a:spcBef>
                <a:spcPts val="600"/>
              </a:spcBef>
              <a:buNone/>
            </a:pPr>
            <a:r>
              <a:rPr lang="eu-ES" sz="1100" dirty="0"/>
              <a:t>-NOLA IRUDIKATZEN DUZU KOMUNIKAZIO ESPAZIO ELEBIDUN IDEALA?</a:t>
            </a:r>
          </a:p>
          <a:p>
            <a:pPr marL="0" indent="0">
              <a:spcBef>
                <a:spcPts val="600"/>
              </a:spcBef>
              <a:buNone/>
            </a:pPr>
            <a:r>
              <a:rPr lang="eu-ES" sz="1100" dirty="0"/>
              <a:t>-EUSKARARI DAGOKION ZE KONPROMISO PERTSONAL  ETA TALDEKO HARTZEKO PREST ZAUDE?</a:t>
            </a:r>
          </a:p>
          <a:p>
            <a:pPr marL="0" indent="0">
              <a:spcBef>
                <a:spcPts val="600"/>
              </a:spcBef>
              <a:buNone/>
            </a:pPr>
            <a:r>
              <a:rPr lang="eu-ES" sz="1100" dirty="0"/>
              <a:t>-WIKITOKIKO GIRO OROKORRA ETA PERTSONA KONKRETUAK EZAGUTUTA, HEMEN GARATZEKO MODUKO JARDUERAREN BAT BURURATZEN ZAIZU?</a:t>
            </a:r>
          </a:p>
          <a:p>
            <a:pPr marL="0" indent="0">
              <a:spcBef>
                <a:spcPts val="600"/>
              </a:spcBef>
              <a:buNone/>
            </a:pPr>
            <a:r>
              <a:rPr lang="eu-ES" sz="1100" dirty="0"/>
              <a:t>-WIKITOKIKO ZE ESPARRUTAN IRUDITZEN ZAIZU APROPOSAGO ERAGIN DAITEKEELA</a:t>
            </a:r>
            <a:r>
              <a:rPr lang="eu-ES" sz="1100" dirty="0" smtClean="0"/>
              <a:t>?</a:t>
            </a:r>
            <a:endParaRPr lang="eu-ES" sz="1100" dirty="0"/>
          </a:p>
        </p:txBody>
      </p:sp>
    </p:spTree>
    <p:extLst>
      <p:ext uri="{BB962C8B-B14F-4D97-AF65-F5344CB8AC3E}">
        <p14:creationId xmlns:p14="http://schemas.microsoft.com/office/powerpoint/2010/main" val="4961770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u-ES" sz="3600" dirty="0">
                <a:solidFill>
                  <a:srgbClr val="D94CE1"/>
                </a:solidFill>
              </a:rPr>
              <a:t>THE TORTIL IS PREST </a:t>
            </a:r>
            <a:r>
              <a:rPr lang="eu-ES" sz="3600" dirty="0">
                <a:solidFill>
                  <a:schemeClr val="tx1">
                    <a:lumMod val="50000"/>
                    <a:lumOff val="50000"/>
                  </a:schemeClr>
                </a:solidFill>
              </a:rPr>
              <a:t>egonaldia</a:t>
            </a:r>
            <a:endParaRPr lang="es-ES" sz="3600" dirty="0"/>
          </a:p>
        </p:txBody>
      </p:sp>
      <p:sp>
        <p:nvSpPr>
          <p:cNvPr id="3" name="Marcador de contenido 2"/>
          <p:cNvSpPr>
            <a:spLocks noGrp="1"/>
          </p:cNvSpPr>
          <p:nvPr>
            <p:ph idx="1"/>
          </p:nvPr>
        </p:nvSpPr>
        <p:spPr/>
        <p:txBody>
          <a:bodyPr/>
          <a:lstStyle/>
          <a:p>
            <a:pPr marL="0" indent="0">
              <a:buNone/>
            </a:pPr>
            <a:r>
              <a:rPr lang="eu-ES" sz="2000" dirty="0" smtClean="0"/>
              <a:t>Elkarrizketalk horietan Jasotako </a:t>
            </a:r>
            <a:r>
              <a:rPr lang="eu-ES" sz="2000" dirty="0"/>
              <a:t>Informazio </a:t>
            </a:r>
            <a:r>
              <a:rPr lang="eu-ES" sz="2000" dirty="0" smtClean="0"/>
              <a:t>Guztia (eta </a:t>
            </a:r>
            <a:r>
              <a:rPr lang="eu-ES" sz="2000" dirty="0"/>
              <a:t>are gehiago </a:t>
            </a:r>
            <a:r>
              <a:rPr lang="eu-ES" sz="2000" dirty="0" smtClean="0"/>
              <a:t>ere) </a:t>
            </a:r>
            <a:r>
              <a:rPr lang="eu-ES" sz="2000" dirty="0"/>
              <a:t>liserituz, </a:t>
            </a:r>
            <a:r>
              <a:rPr lang="eu-ES" sz="2000" dirty="0" smtClean="0"/>
              <a:t>gabonetan </a:t>
            </a:r>
            <a:r>
              <a:rPr lang="eu-ES" sz="2000" dirty="0"/>
              <a:t>Peruk lan piskat egin eta</a:t>
            </a:r>
            <a:r>
              <a:rPr lang="eu-ES" sz="2000" dirty="0" smtClean="0"/>
              <a:t>...</a:t>
            </a:r>
          </a:p>
          <a:p>
            <a:pPr marL="0" indent="0">
              <a:buNone/>
            </a:pPr>
            <a:endParaRPr lang="eu-ES" sz="2000" dirty="0"/>
          </a:p>
          <a:p>
            <a:pPr marL="0" indent="0" algn="ctr">
              <a:buNone/>
            </a:pPr>
            <a:r>
              <a:rPr lang="eu-ES" sz="4800" dirty="0">
                <a:solidFill>
                  <a:srgbClr val="D94CE1"/>
                </a:solidFill>
              </a:rPr>
              <a:t>PROPOSAMENEN MAPA </a:t>
            </a:r>
            <a:endParaRPr lang="eu-ES" sz="4800" dirty="0" smtClean="0">
              <a:solidFill>
                <a:srgbClr val="D94CE1"/>
              </a:solidFill>
            </a:endParaRPr>
          </a:p>
          <a:p>
            <a:pPr marL="0" indent="0">
              <a:buNone/>
            </a:pPr>
            <a:endParaRPr lang="eu-ES" sz="2000" dirty="0" smtClean="0"/>
          </a:p>
          <a:p>
            <a:pPr marL="0" indent="0">
              <a:buNone/>
            </a:pPr>
            <a:r>
              <a:rPr lang="eu-ES" sz="2000" dirty="0" smtClean="0"/>
              <a:t>ekarri zuen</a:t>
            </a:r>
            <a:endParaRPr lang="eu-ES" sz="2000" dirty="0"/>
          </a:p>
        </p:txBody>
      </p:sp>
    </p:spTree>
    <p:extLst>
      <p:ext uri="{BB962C8B-B14F-4D97-AF65-F5344CB8AC3E}">
        <p14:creationId xmlns:p14="http://schemas.microsoft.com/office/powerpoint/2010/main" val="12277107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u-ES" sz="4800" dirty="0">
                <a:solidFill>
                  <a:srgbClr val="D94CE1"/>
                </a:solidFill>
              </a:rPr>
              <a:t>PROPOSAMENEN MAPA </a:t>
            </a:r>
            <a:endParaRPr lang="es-ES" sz="4800" dirty="0"/>
          </a:p>
        </p:txBody>
      </p:sp>
      <p:pic>
        <p:nvPicPr>
          <p:cNvPr id="4" name="Marcador de contenido 3" descr="ProposamenMapa.JPG"/>
          <p:cNvPicPr>
            <a:picLocks noGrp="1" noChangeAspect="1"/>
          </p:cNvPicPr>
          <p:nvPr>
            <p:ph idx="1"/>
          </p:nvPr>
        </p:nvPicPr>
        <p:blipFill>
          <a:blip r:embed="rId2" cstate="print">
            <a:extLst>
              <a:ext uri="{28A0092B-C50C-407E-A947-70E740481C1C}">
                <a14:useLocalDpi xmlns:a14="http://schemas.microsoft.com/office/drawing/2010/main" val="0"/>
              </a:ext>
            </a:extLst>
          </a:blip>
          <a:srcRect l="-10428" r="-10428"/>
          <a:stretch>
            <a:fillRect/>
          </a:stretch>
        </p:blipFill>
        <p:spPr/>
      </p:pic>
    </p:spTree>
    <p:extLst>
      <p:ext uri="{BB962C8B-B14F-4D97-AF65-F5344CB8AC3E}">
        <p14:creationId xmlns:p14="http://schemas.microsoft.com/office/powerpoint/2010/main" val="11850912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u-ES" sz="4800" dirty="0">
                <a:solidFill>
                  <a:srgbClr val="D94CE1"/>
                </a:solidFill>
              </a:rPr>
              <a:t>PROPOSAMENEN MAPA </a:t>
            </a:r>
            <a:endParaRPr lang="es-ES" sz="4800" dirty="0"/>
          </a:p>
        </p:txBody>
      </p:sp>
      <p:sp>
        <p:nvSpPr>
          <p:cNvPr id="3" name="Marcador de contenido 2"/>
          <p:cNvSpPr>
            <a:spLocks noGrp="1"/>
          </p:cNvSpPr>
          <p:nvPr>
            <p:ph idx="1"/>
          </p:nvPr>
        </p:nvSpPr>
        <p:spPr/>
        <p:txBody>
          <a:bodyPr/>
          <a:lstStyle/>
          <a:p>
            <a:pPr marL="0" indent="0">
              <a:buNone/>
            </a:pPr>
            <a:r>
              <a:rPr lang="eu-ES" dirty="0"/>
              <a:t>Mapa honetan, intentsitate eta dimentsio ezberdinetako proiektuak jasotzen </a:t>
            </a:r>
            <a:r>
              <a:rPr lang="eu-ES" dirty="0" smtClean="0"/>
              <a:t>dira.</a:t>
            </a:r>
          </a:p>
          <a:p>
            <a:pPr marL="0" indent="0">
              <a:buNone/>
            </a:pPr>
            <a:r>
              <a:rPr lang="eu-ES" dirty="0"/>
              <a:t>G</a:t>
            </a:r>
            <a:r>
              <a:rPr lang="eu-ES" dirty="0" smtClean="0"/>
              <a:t>uzti </a:t>
            </a:r>
            <a:r>
              <a:rPr lang="eu-ES" dirty="0"/>
              <a:t>hauetatik batzuk hautatu ziren </a:t>
            </a:r>
            <a:r>
              <a:rPr lang="eu-ES" dirty="0" smtClean="0"/>
              <a:t>Egonaldiaren barruan urtarrilean eta otsailan frogatzeko</a:t>
            </a:r>
            <a:r>
              <a:rPr lang="eu-ES" dirty="0"/>
              <a:t>.</a:t>
            </a:r>
          </a:p>
          <a:p>
            <a:pPr marL="0" indent="0">
              <a:buNone/>
            </a:pPr>
            <a:r>
              <a:rPr lang="eu-ES" dirty="0"/>
              <a:t>Hortik zer abiatu</a:t>
            </a:r>
            <a:r>
              <a:rPr lang="eu-ES" dirty="0" smtClean="0"/>
              <a:t>?</a:t>
            </a:r>
            <a:endParaRPr lang="eu-ES" dirty="0"/>
          </a:p>
        </p:txBody>
      </p:sp>
    </p:spTree>
    <p:extLst>
      <p:ext uri="{BB962C8B-B14F-4D97-AF65-F5344CB8AC3E}">
        <p14:creationId xmlns:p14="http://schemas.microsoft.com/office/powerpoint/2010/main" val="26789985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u-ES" sz="4800" dirty="0">
                <a:solidFill>
                  <a:srgbClr val="D94CE1"/>
                </a:solidFill>
              </a:rPr>
              <a:t>PROPOSAMENEN MAPA </a:t>
            </a:r>
            <a:endParaRPr lang="es-ES" sz="4800" dirty="0"/>
          </a:p>
        </p:txBody>
      </p:sp>
      <p:sp>
        <p:nvSpPr>
          <p:cNvPr id="3" name="Marcador de contenido 2"/>
          <p:cNvSpPr>
            <a:spLocks noGrp="1"/>
          </p:cNvSpPr>
          <p:nvPr>
            <p:ph idx="1"/>
          </p:nvPr>
        </p:nvSpPr>
        <p:spPr/>
        <p:txBody>
          <a:bodyPr>
            <a:normAutofit fontScale="62500" lnSpcReduction="20000"/>
          </a:bodyPr>
          <a:lstStyle/>
          <a:p>
            <a:pPr marL="0" indent="0">
              <a:spcBef>
                <a:spcPts val="1200"/>
              </a:spcBef>
              <a:buNone/>
            </a:pPr>
            <a:r>
              <a:rPr lang="eu-ES" sz="3300" dirty="0" smtClean="0"/>
              <a:t>Wikitokiko biztanleek halakoak eskatzen zituzten:</a:t>
            </a:r>
            <a:endParaRPr lang="eu-ES" sz="3300" dirty="0"/>
          </a:p>
          <a:p>
            <a:pPr lvl="1">
              <a:buFont typeface="Courier New"/>
              <a:buChar char="o"/>
            </a:pPr>
            <a:r>
              <a:rPr lang="eu-ES" dirty="0"/>
              <a:t>MIKROJARDUERAK</a:t>
            </a:r>
          </a:p>
          <a:p>
            <a:pPr lvl="1">
              <a:buFont typeface="Courier New"/>
              <a:buChar char="o"/>
            </a:pPr>
            <a:r>
              <a:rPr lang="eu-ES" dirty="0"/>
              <a:t>BALIABIDEAK ESKURA</a:t>
            </a:r>
          </a:p>
          <a:p>
            <a:pPr lvl="1">
              <a:buFont typeface="Courier New"/>
              <a:buChar char="o"/>
            </a:pPr>
            <a:r>
              <a:rPr lang="eu-ES" dirty="0"/>
              <a:t>POESIA</a:t>
            </a:r>
          </a:p>
          <a:p>
            <a:pPr lvl="1">
              <a:buFont typeface="Courier New"/>
              <a:buChar char="o"/>
            </a:pPr>
            <a:r>
              <a:rPr lang="eu-ES" dirty="0"/>
              <a:t>UMOREA</a:t>
            </a:r>
          </a:p>
          <a:p>
            <a:pPr lvl="1">
              <a:buFont typeface="Courier New"/>
              <a:buChar char="o"/>
            </a:pPr>
            <a:r>
              <a:rPr lang="eu-ES" dirty="0"/>
              <a:t>JOLASA</a:t>
            </a:r>
          </a:p>
          <a:p>
            <a:pPr lvl="1">
              <a:buFont typeface="Courier New"/>
              <a:buChar char="o"/>
            </a:pPr>
            <a:r>
              <a:rPr lang="eu-ES" dirty="0"/>
              <a:t>SLANG</a:t>
            </a:r>
          </a:p>
          <a:p>
            <a:pPr lvl="1">
              <a:buFont typeface="Courier New"/>
              <a:buChar char="o"/>
            </a:pPr>
            <a:r>
              <a:rPr lang="eu-ES" dirty="0"/>
              <a:t>EUSKARAREN TRANSGRESIBOTASUNA JOLASTU</a:t>
            </a:r>
          </a:p>
          <a:p>
            <a:pPr lvl="1">
              <a:buFont typeface="Courier New"/>
              <a:buChar char="o"/>
            </a:pPr>
            <a:r>
              <a:rPr lang="eu-ES" dirty="0"/>
              <a:t>SORPRESAK</a:t>
            </a:r>
          </a:p>
          <a:p>
            <a:pPr lvl="1">
              <a:buFont typeface="Courier New"/>
              <a:buChar char="o"/>
            </a:pPr>
            <a:r>
              <a:rPr lang="eu-ES" dirty="0"/>
              <a:t>GOZAMEN KULTURALA</a:t>
            </a:r>
          </a:p>
          <a:p>
            <a:pPr lvl="1">
              <a:buFont typeface="Courier New"/>
              <a:buChar char="o"/>
            </a:pPr>
            <a:r>
              <a:rPr lang="eu-ES" dirty="0"/>
              <a:t>BELDUR &amp; NAGIAK GALDU</a:t>
            </a:r>
          </a:p>
          <a:p>
            <a:pPr lvl="1">
              <a:buFont typeface="Courier New"/>
              <a:buChar char="o"/>
            </a:pPr>
            <a:r>
              <a:rPr lang="eu-ES" dirty="0"/>
              <a:t>TENTSIOAK ZAINDUZ</a:t>
            </a:r>
          </a:p>
          <a:p>
            <a:pPr lvl="1">
              <a:buFont typeface="Courier New"/>
              <a:buChar char="o"/>
            </a:pPr>
            <a:r>
              <a:rPr lang="eu-ES" dirty="0"/>
              <a:t>AUZOA ERE JARDUERATAN AINTZAT HARTU</a:t>
            </a:r>
          </a:p>
          <a:p>
            <a:pPr lvl="1">
              <a:buFont typeface="Courier New"/>
              <a:buChar char="o"/>
            </a:pPr>
            <a:r>
              <a:rPr lang="is-IS" dirty="0" smtClean="0"/>
              <a:t>…</a:t>
            </a:r>
            <a:endParaRPr lang="eu-ES" dirty="0"/>
          </a:p>
        </p:txBody>
      </p:sp>
    </p:spTree>
    <p:extLst>
      <p:ext uri="{BB962C8B-B14F-4D97-AF65-F5344CB8AC3E}">
        <p14:creationId xmlns:p14="http://schemas.microsoft.com/office/powerpoint/2010/main" val="1484699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u-ES" sz="4800" dirty="0">
                <a:solidFill>
                  <a:srgbClr val="D94CE1"/>
                </a:solidFill>
              </a:rPr>
              <a:t>PROPOSAMENEN MAPA </a:t>
            </a:r>
            <a:endParaRPr lang="es-ES" sz="4800" dirty="0"/>
          </a:p>
        </p:txBody>
      </p:sp>
      <p:pic>
        <p:nvPicPr>
          <p:cNvPr id="4" name="Marcador de contenido 3" descr="proposamen mapa.png"/>
          <p:cNvPicPr>
            <a:picLocks noGrp="1" noChangeAspect="1"/>
          </p:cNvPicPr>
          <p:nvPr>
            <p:ph idx="1"/>
          </p:nvPr>
        </p:nvPicPr>
        <p:blipFill>
          <a:blip r:embed="rId2" cstate="print">
            <a:extLst>
              <a:ext uri="{28A0092B-C50C-407E-A947-70E740481C1C}">
                <a14:useLocalDpi xmlns:a14="http://schemas.microsoft.com/office/drawing/2010/main" val="0"/>
              </a:ext>
            </a:extLst>
          </a:blip>
          <a:srcRect l="-9506" r="-9506"/>
          <a:stretch>
            <a:fillRect/>
          </a:stretch>
        </p:blipFill>
        <p:spPr/>
      </p:pic>
    </p:spTree>
    <p:extLst>
      <p:ext uri="{BB962C8B-B14F-4D97-AF65-F5344CB8AC3E}">
        <p14:creationId xmlns:p14="http://schemas.microsoft.com/office/powerpoint/2010/main" val="1715826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ES" dirty="0" err="1" smtClean="0"/>
              <a:t>Zer</a:t>
            </a:r>
            <a:r>
              <a:rPr lang="es-ES" dirty="0" smtClean="0"/>
              <a:t> </a:t>
            </a:r>
            <a:r>
              <a:rPr lang="es-ES" dirty="0" err="1" smtClean="0"/>
              <a:t>ote</a:t>
            </a:r>
            <a:r>
              <a:rPr lang="es-ES" dirty="0" smtClean="0"/>
              <a:t> da </a:t>
            </a:r>
            <a:r>
              <a:rPr lang="es-ES" dirty="0" err="1" smtClean="0"/>
              <a:t>hau</a:t>
            </a:r>
            <a:r>
              <a:rPr lang="es-ES" dirty="0" smtClean="0"/>
              <a:t>?</a:t>
            </a:r>
            <a:endParaRPr lang="es-ES" dirty="0"/>
          </a:p>
        </p:txBody>
      </p:sp>
      <p:sp>
        <p:nvSpPr>
          <p:cNvPr id="3" name="Subtítulo 2"/>
          <p:cNvSpPr>
            <a:spLocks noGrp="1"/>
          </p:cNvSpPr>
          <p:nvPr>
            <p:ph type="subTitle" idx="1"/>
          </p:nvPr>
        </p:nvSpPr>
        <p:spPr>
          <a:xfrm>
            <a:off x="524435" y="5791199"/>
            <a:ext cx="8095130" cy="803447"/>
          </a:xfrm>
        </p:spPr>
        <p:txBody>
          <a:bodyPr>
            <a:normAutofit fontScale="92500"/>
          </a:bodyPr>
          <a:lstStyle/>
          <a:p>
            <a:r>
              <a:rPr lang="es-ES" sz="2400" b="1" dirty="0" smtClean="0"/>
              <a:t>WET-1</a:t>
            </a:r>
            <a:r>
              <a:rPr lang="es-ES" dirty="0" smtClean="0"/>
              <a:t> da, eta </a:t>
            </a:r>
            <a:r>
              <a:rPr lang="es-ES" dirty="0" err="1" smtClean="0"/>
              <a:t>honi</a:t>
            </a:r>
            <a:r>
              <a:rPr lang="es-ES" dirty="0" smtClean="0"/>
              <a:t> </a:t>
            </a:r>
            <a:r>
              <a:rPr lang="es-ES" dirty="0" err="1" smtClean="0"/>
              <a:t>buruz</a:t>
            </a:r>
            <a:r>
              <a:rPr lang="es-ES" dirty="0" smtClean="0"/>
              <a:t> </a:t>
            </a:r>
            <a:r>
              <a:rPr lang="es-ES" dirty="0" err="1" smtClean="0"/>
              <a:t>hitzegin</a:t>
            </a:r>
            <a:r>
              <a:rPr lang="es-ES" dirty="0" smtClean="0"/>
              <a:t> </a:t>
            </a:r>
            <a:r>
              <a:rPr lang="es-ES" dirty="0" err="1" smtClean="0"/>
              <a:t>nahi</a:t>
            </a:r>
            <a:r>
              <a:rPr lang="es-ES" dirty="0" smtClean="0"/>
              <a:t> </a:t>
            </a:r>
            <a:r>
              <a:rPr lang="es-ES" dirty="0" err="1" smtClean="0"/>
              <a:t>dugu</a:t>
            </a:r>
            <a:r>
              <a:rPr lang="es-ES" dirty="0" smtClean="0"/>
              <a:t> </a:t>
            </a:r>
            <a:r>
              <a:rPr lang="es-ES" dirty="0" err="1" smtClean="0"/>
              <a:t>bereziki</a:t>
            </a:r>
            <a:r>
              <a:rPr lang="es-ES" dirty="0" smtClean="0"/>
              <a:t> </a:t>
            </a:r>
            <a:r>
              <a:rPr lang="es-ES" dirty="0" err="1" smtClean="0"/>
              <a:t>hemen</a:t>
            </a:r>
            <a:r>
              <a:rPr lang="es-ES" dirty="0" smtClean="0"/>
              <a:t>. </a:t>
            </a:r>
          </a:p>
          <a:p>
            <a:r>
              <a:rPr lang="es-ES" dirty="0" err="1" smtClean="0"/>
              <a:t>Baina</a:t>
            </a:r>
            <a:r>
              <a:rPr lang="es-ES" dirty="0" smtClean="0"/>
              <a:t> </a:t>
            </a:r>
            <a:r>
              <a:rPr lang="is-IS" dirty="0" smtClean="0"/>
              <a:t>20. orrialdean kontatuko dugu, aurretik beste gauza asko kontatu behar baitira:</a:t>
            </a:r>
            <a:endParaRPr lang="es-ES" dirty="0"/>
          </a:p>
        </p:txBody>
      </p:sp>
      <p:pic>
        <p:nvPicPr>
          <p:cNvPr id="5" name="Marcador de posición de imagen 4" descr="P1010226.JPG"/>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t="6757" b="6757"/>
          <a:stretch>
            <a:fillRect/>
          </a:stretch>
        </p:blipFill>
        <p:spPr/>
      </p:pic>
    </p:spTree>
    <p:extLst>
      <p:ext uri="{BB962C8B-B14F-4D97-AF65-F5344CB8AC3E}">
        <p14:creationId xmlns:p14="http://schemas.microsoft.com/office/powerpoint/2010/main" val="6525841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is-IS" sz="2800" dirty="0" smtClean="0"/>
              <a:t>…</a:t>
            </a:r>
            <a:r>
              <a:rPr lang="es-ES" sz="2800" dirty="0" smtClean="0"/>
              <a:t>eta </a:t>
            </a:r>
            <a:r>
              <a:rPr lang="es-ES" sz="2800" dirty="0" err="1" smtClean="0"/>
              <a:t>hortik</a:t>
            </a:r>
            <a:r>
              <a:rPr lang="es-ES" sz="2800" dirty="0" smtClean="0"/>
              <a:t> </a:t>
            </a:r>
            <a:r>
              <a:rPr lang="es-ES" sz="2800" dirty="0" err="1" smtClean="0"/>
              <a:t>jaio</a:t>
            </a:r>
            <a:r>
              <a:rPr lang="es-ES" sz="2800" dirty="0" smtClean="0"/>
              <a:t> zen, </a:t>
            </a:r>
            <a:r>
              <a:rPr lang="es-ES" sz="2800" dirty="0" err="1" smtClean="0"/>
              <a:t>besteak</a:t>
            </a:r>
            <a:r>
              <a:rPr lang="es-ES" sz="2800" dirty="0" smtClean="0"/>
              <a:t> </a:t>
            </a:r>
            <a:r>
              <a:rPr lang="es-ES" sz="2800" dirty="0" err="1" smtClean="0"/>
              <a:t>beste</a:t>
            </a:r>
            <a:r>
              <a:rPr lang="es-ES" sz="2800" dirty="0" smtClean="0"/>
              <a:t>, </a:t>
            </a:r>
            <a:r>
              <a:rPr lang="es-ES" sz="2800" dirty="0" err="1" smtClean="0"/>
              <a:t>egonaldi</a:t>
            </a:r>
            <a:r>
              <a:rPr lang="es-ES" sz="2800" dirty="0" smtClean="0"/>
              <a:t> </a:t>
            </a:r>
            <a:r>
              <a:rPr lang="es-ES" sz="2800" dirty="0" err="1" smtClean="0"/>
              <a:t>honetako</a:t>
            </a:r>
            <a:r>
              <a:rPr lang="es-ES" sz="2800" dirty="0"/>
              <a:t> </a:t>
            </a:r>
            <a:r>
              <a:rPr lang="es-ES" sz="2800" dirty="0" err="1" smtClean="0"/>
              <a:t>tramankulu</a:t>
            </a:r>
            <a:r>
              <a:rPr lang="es-ES" sz="2800" dirty="0" smtClean="0"/>
              <a:t> </a:t>
            </a:r>
            <a:r>
              <a:rPr lang="es-ES" sz="2800" dirty="0" err="1" smtClean="0"/>
              <a:t>izarra</a:t>
            </a:r>
            <a:r>
              <a:rPr lang="es-ES" sz="2800" dirty="0" smtClean="0"/>
              <a:t>: </a:t>
            </a:r>
            <a:r>
              <a:rPr lang="es-ES" sz="3600" b="1" dirty="0" smtClean="0"/>
              <a:t>WET-1</a:t>
            </a:r>
            <a:endParaRPr lang="es-ES" sz="3600" b="1" dirty="0"/>
          </a:p>
        </p:txBody>
      </p:sp>
      <p:pic>
        <p:nvPicPr>
          <p:cNvPr id="4" name="Marcador de contenido 3" descr="P1010238.JPG"/>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1384" t="5638" r="22761" b="17582"/>
          <a:stretch/>
        </p:blipFill>
        <p:spPr>
          <a:xfrm>
            <a:off x="2193552" y="1804306"/>
            <a:ext cx="5065368" cy="4430102"/>
          </a:xfrm>
        </p:spPr>
      </p:pic>
    </p:spTree>
    <p:extLst>
      <p:ext uri="{BB962C8B-B14F-4D97-AF65-F5344CB8AC3E}">
        <p14:creationId xmlns:p14="http://schemas.microsoft.com/office/powerpoint/2010/main" val="41417701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33956" y="314979"/>
            <a:ext cx="8052637" cy="1143000"/>
          </a:xfrm>
        </p:spPr>
        <p:txBody>
          <a:bodyPr/>
          <a:lstStyle/>
          <a:p>
            <a:r>
              <a:rPr lang="eu-ES" sz="2800" b="1" dirty="0"/>
              <a:t>W</a:t>
            </a:r>
            <a:r>
              <a:rPr lang="eu-ES" sz="2400" dirty="0"/>
              <a:t>IKITOKI </a:t>
            </a:r>
            <a:r>
              <a:rPr lang="eu-ES" sz="2800" b="1" dirty="0"/>
              <a:t>E</a:t>
            </a:r>
            <a:r>
              <a:rPr lang="eu-ES" sz="2400" dirty="0"/>
              <a:t>USKALDUNTZEKO </a:t>
            </a:r>
            <a:r>
              <a:rPr lang="eu-ES" sz="2800" b="1" dirty="0"/>
              <a:t>T</a:t>
            </a:r>
            <a:r>
              <a:rPr lang="eu-ES" sz="2400" dirty="0"/>
              <a:t>RAMANKULUA </a:t>
            </a:r>
            <a:r>
              <a:rPr lang="eu-ES" sz="2800" b="1" dirty="0"/>
              <a:t>1</a:t>
            </a:r>
            <a:r>
              <a:rPr lang="eu-ES" sz="2400" dirty="0"/>
              <a:t/>
            </a:r>
            <a:br>
              <a:rPr lang="eu-ES" sz="2400" dirty="0"/>
            </a:br>
            <a:r>
              <a:rPr lang="eu-ES" sz="2400" dirty="0"/>
              <a:t> </a:t>
            </a:r>
            <a:br>
              <a:rPr lang="eu-ES" sz="2400" dirty="0"/>
            </a:br>
            <a:r>
              <a:rPr lang="eu-ES" sz="2400" b="1" dirty="0"/>
              <a:t>"GAURKO BITXIA / EL EUSKERA EN </a:t>
            </a:r>
            <a:r>
              <a:rPr lang="eu-ES" sz="2400" b="1" dirty="0" smtClean="0"/>
              <a:t>BANDEJA”</a:t>
            </a:r>
            <a:endParaRPr lang="es-ES" sz="2400" dirty="0"/>
          </a:p>
        </p:txBody>
      </p:sp>
      <p:pic>
        <p:nvPicPr>
          <p:cNvPr id="4" name="Marcador de contenido 3" descr="P1010236.JPG"/>
          <p:cNvPicPr>
            <a:picLocks noGrp="1" noChangeAspect="1"/>
          </p:cNvPicPr>
          <p:nvPr>
            <p:ph idx="1"/>
          </p:nvPr>
        </p:nvPicPr>
        <p:blipFill>
          <a:blip r:embed="rId2" cstate="print">
            <a:extLst>
              <a:ext uri="{28A0092B-C50C-407E-A947-70E740481C1C}">
                <a14:useLocalDpi xmlns:a14="http://schemas.microsoft.com/office/drawing/2010/main" val="0"/>
              </a:ext>
            </a:extLst>
          </a:blip>
          <a:srcRect t="8618" b="8618"/>
          <a:stretch>
            <a:fillRect/>
          </a:stretch>
        </p:blipFill>
        <p:spPr/>
      </p:pic>
    </p:spTree>
    <p:extLst>
      <p:ext uri="{BB962C8B-B14F-4D97-AF65-F5344CB8AC3E}">
        <p14:creationId xmlns:p14="http://schemas.microsoft.com/office/powerpoint/2010/main" val="30033332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u-ES" sz="4000" dirty="0"/>
              <a:t>"Bere buruari egunero euskara oparitzen dion </a:t>
            </a:r>
            <a:r>
              <a:rPr lang="eu-ES" sz="4000" dirty="0" smtClean="0"/>
              <a:t>komunitatea”</a:t>
            </a:r>
            <a:endParaRPr lang="es-ES" sz="4000" b="1" dirty="0"/>
          </a:p>
        </p:txBody>
      </p:sp>
      <p:pic>
        <p:nvPicPr>
          <p:cNvPr id="6" name="Marcador de contenido 5" descr="wet1itxita.jpg"/>
          <p:cNvPicPr>
            <a:picLocks noGrp="1" noChangeAspect="1"/>
          </p:cNvPicPr>
          <p:nvPr>
            <p:ph idx="1"/>
          </p:nvPr>
        </p:nvPicPr>
        <p:blipFill>
          <a:blip r:embed="rId2" cstate="print">
            <a:extLst>
              <a:ext uri="{28A0092B-C50C-407E-A947-70E740481C1C}">
                <a14:useLocalDpi xmlns:a14="http://schemas.microsoft.com/office/drawing/2010/main" val="0"/>
              </a:ext>
            </a:extLst>
          </a:blip>
          <a:srcRect l="-6653" r="-6653"/>
          <a:stretch>
            <a:fillRect/>
          </a:stretch>
        </p:blipFill>
        <p:spPr>
          <a:xfrm>
            <a:off x="726141" y="1904220"/>
            <a:ext cx="7691719" cy="4571999"/>
          </a:xfrm>
        </p:spPr>
      </p:pic>
    </p:spTree>
    <p:extLst>
      <p:ext uri="{BB962C8B-B14F-4D97-AF65-F5344CB8AC3E}">
        <p14:creationId xmlns:p14="http://schemas.microsoft.com/office/powerpoint/2010/main" val="33570462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err="1" smtClean="0"/>
              <a:t>Zer</a:t>
            </a:r>
            <a:r>
              <a:rPr lang="es-ES" dirty="0" smtClean="0"/>
              <a:t> da WET-1?</a:t>
            </a:r>
            <a:endParaRPr lang="es-ES" dirty="0"/>
          </a:p>
        </p:txBody>
      </p:sp>
      <p:sp>
        <p:nvSpPr>
          <p:cNvPr id="3" name="Marcador de contenido 2"/>
          <p:cNvSpPr>
            <a:spLocks noGrp="1"/>
          </p:cNvSpPr>
          <p:nvPr>
            <p:ph idx="1"/>
          </p:nvPr>
        </p:nvSpPr>
        <p:spPr/>
        <p:txBody>
          <a:bodyPr>
            <a:normAutofit fontScale="85000" lnSpcReduction="20000"/>
          </a:bodyPr>
          <a:lstStyle/>
          <a:p>
            <a:r>
              <a:rPr lang="eu-ES" dirty="0"/>
              <a:t>1.  	</a:t>
            </a:r>
            <a:r>
              <a:rPr lang="eu-ES" b="1" dirty="0"/>
              <a:t>Wikitoki Euskalduntzeko Tramankulua 1</a:t>
            </a:r>
            <a:r>
              <a:rPr lang="eu-ES" dirty="0"/>
              <a:t>: hau da, prototipo bat prototipo izenarekin.</a:t>
            </a:r>
          </a:p>
          <a:p>
            <a:r>
              <a:rPr lang="eu-ES" dirty="0"/>
              <a:t>2.	Erretilu bat da, eta haren gainean kutxa tapadun bat. Kutxa barruan, egunero eduki ezberdin bat aurkitu dezakegu: EL EUSKERA EN BANDEJA alegia.</a:t>
            </a:r>
          </a:p>
          <a:p>
            <a:r>
              <a:rPr lang="eu-ES" dirty="0"/>
              <a:t>3.	Dispositibogailu bat, opari bat, bonba pakete bat, eguneroko bonboia, maitasun-ekintza bat, euskara eskutik-eskura muxuz-muxu batzuek besteei oparitzeko... Tramankulu bat.</a:t>
            </a:r>
          </a:p>
          <a:p>
            <a:r>
              <a:rPr lang="eu-ES" dirty="0"/>
              <a:t>4.	Helburuak: euskara jakintza maila oso ezberdineko lagunak hartzen dituen kolektibo batetan modu informal eta jostakari batean euskarazko harremanak sustatzea; bide batez euskararen bitxiak oparituz, euskal kulturaren erreferente garrantzitsu batzuk partekatuz, agerian jarriz euskararen komunikagarritasuna, edertasuna eta balioa</a:t>
            </a:r>
            <a:r>
              <a:rPr lang="eu-ES" dirty="0" smtClean="0"/>
              <a:t>.</a:t>
            </a:r>
            <a:endParaRPr lang="eu-ES" dirty="0"/>
          </a:p>
        </p:txBody>
      </p:sp>
    </p:spTree>
    <p:extLst>
      <p:ext uri="{BB962C8B-B14F-4D97-AF65-F5344CB8AC3E}">
        <p14:creationId xmlns:p14="http://schemas.microsoft.com/office/powerpoint/2010/main" val="30051261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err="1"/>
              <a:t>Zer</a:t>
            </a:r>
            <a:r>
              <a:rPr lang="es-ES" dirty="0"/>
              <a:t> da WET-1?</a:t>
            </a:r>
          </a:p>
        </p:txBody>
      </p:sp>
      <p:sp>
        <p:nvSpPr>
          <p:cNvPr id="3" name="Marcador de contenido 2"/>
          <p:cNvSpPr>
            <a:spLocks noGrp="1"/>
          </p:cNvSpPr>
          <p:nvPr>
            <p:ph idx="1"/>
          </p:nvPr>
        </p:nvSpPr>
        <p:spPr/>
        <p:txBody>
          <a:bodyPr>
            <a:normAutofit fontScale="85000" lnSpcReduction="20000"/>
          </a:bodyPr>
          <a:lstStyle/>
          <a:p>
            <a:r>
              <a:rPr lang="eu-ES" dirty="0"/>
              <a:t>5.	Espazioa (kasu honetan Wikitoki) partekatzen duten pertsona horietako bakoitzari -bere ahalmen eta guren arabera aukeratzen duen unean- euskarari kalitatezko tarte bat emateko aukera ematea, dela beste norbaitekin komunikatzeko, dela eguneko goxokia dastatzeko, dela gero pistaren atzetik bere ikerketak egiteko ere...</a:t>
            </a:r>
          </a:p>
          <a:p>
            <a:r>
              <a:rPr lang="eu-ES" dirty="0"/>
              <a:t>6.	Kutxaren edukien aukeraketa (WET 1en kasuan 97 ale) bakoitzak nahieran egin dezake, noski. WET1en sustatzaileak abestiak, atsotitzak, esamoldeak, hitz bereziak, poemak, interneteko hainbat erreferentzia, aipuak eta bestelako bitxikeriak batu ditu, zenbait kasutan CD batez lagunduta.</a:t>
            </a:r>
          </a:p>
          <a:p>
            <a:r>
              <a:rPr lang="eu-ES" dirty="0"/>
              <a:t>7.	"Hormako euskaltegi esperimentala" eratzen dihoa egunak eta bitxiak kutxatik pasatu eta pareta batetara ailegatu ahala.  Hau da, material guztiak ikusgai geratu eta erabiltzen jarraitu daitezke</a:t>
            </a:r>
            <a:r>
              <a:rPr lang="eu-ES" dirty="0" smtClean="0"/>
              <a:t>.</a:t>
            </a:r>
            <a:endParaRPr lang="eu-ES" dirty="0"/>
          </a:p>
        </p:txBody>
      </p:sp>
    </p:spTree>
    <p:extLst>
      <p:ext uri="{BB962C8B-B14F-4D97-AF65-F5344CB8AC3E}">
        <p14:creationId xmlns:p14="http://schemas.microsoft.com/office/powerpoint/2010/main" val="35488340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err="1"/>
              <a:t>Zer</a:t>
            </a:r>
            <a:r>
              <a:rPr lang="es-ES" dirty="0"/>
              <a:t> da WET-1?</a:t>
            </a:r>
          </a:p>
        </p:txBody>
      </p:sp>
      <p:sp>
        <p:nvSpPr>
          <p:cNvPr id="3" name="Marcador de contenido 2"/>
          <p:cNvSpPr>
            <a:spLocks noGrp="1"/>
          </p:cNvSpPr>
          <p:nvPr>
            <p:ph idx="1"/>
          </p:nvPr>
        </p:nvSpPr>
        <p:spPr/>
        <p:txBody>
          <a:bodyPr>
            <a:normAutofit fontScale="92500" lnSpcReduction="20000"/>
          </a:bodyPr>
          <a:lstStyle/>
          <a:p>
            <a:r>
              <a:rPr lang="eu-ES" dirty="0"/>
              <a:t>8.	WET 1 erabiltzeko azalpen guztiak kutxarekin batera bidaiatzen dira, hemen ondoan duzue kopia bana euskaraz zein gazteleraz.</a:t>
            </a:r>
          </a:p>
          <a:p>
            <a:r>
              <a:rPr lang="eu-ES" dirty="0"/>
              <a:t>9.	WET 1 asmatu duen tipoak oso gustora lagunduko dizue Tramankulua zuen gunera eraman &amp; egokitu nahi izanez gero. Idatzi besterik ez duzue: perucsaban@yahoo.es</a:t>
            </a:r>
          </a:p>
          <a:p>
            <a:r>
              <a:rPr lang="eu-ES" dirty="0"/>
              <a:t>10.	Material guzti hauen erabilera pribatua egin dugu orain arte eta ez diogu inori baimenik eskatu (musikariak, idazleak, filologoak...); une honetan publiko egiten ditugu prototipo honen ideia publikoa egiten dugulako edozeinek erabil dezan desiatuz. Norbaitek erabiltzen baditu, material hauen erabilpen pribatuak ere egin ditzan espero dugu, eta bidean inor mindu edo kexatuko ez dela espero dugu</a:t>
            </a:r>
            <a:r>
              <a:rPr lang="eu-ES" dirty="0" smtClean="0"/>
              <a:t>.</a:t>
            </a:r>
            <a:endParaRPr lang="eu-ES" dirty="0"/>
          </a:p>
        </p:txBody>
      </p:sp>
    </p:spTree>
    <p:extLst>
      <p:ext uri="{BB962C8B-B14F-4D97-AF65-F5344CB8AC3E}">
        <p14:creationId xmlns:p14="http://schemas.microsoft.com/office/powerpoint/2010/main" val="41461825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48387" y="314979"/>
            <a:ext cx="8023776" cy="1143000"/>
          </a:xfrm>
        </p:spPr>
        <p:txBody>
          <a:bodyPr/>
          <a:lstStyle/>
          <a:p>
            <a:pPr>
              <a:spcBef>
                <a:spcPts val="0"/>
              </a:spcBef>
              <a:spcAft>
                <a:spcPts val="2400"/>
              </a:spcAft>
            </a:pPr>
            <a:r>
              <a:rPr lang="eu-ES" sz="2400" b="1" dirty="0"/>
              <a:t>W</a:t>
            </a:r>
            <a:r>
              <a:rPr lang="eu-ES" sz="2400" dirty="0"/>
              <a:t>IKITOKI </a:t>
            </a:r>
            <a:r>
              <a:rPr lang="eu-ES" sz="2400" b="1" dirty="0"/>
              <a:t>E</a:t>
            </a:r>
            <a:r>
              <a:rPr lang="eu-ES" sz="2400" dirty="0"/>
              <a:t>USKALDUNTZEKO </a:t>
            </a:r>
            <a:r>
              <a:rPr lang="eu-ES" sz="2400" b="1" dirty="0"/>
              <a:t>T</a:t>
            </a:r>
            <a:r>
              <a:rPr lang="eu-ES" sz="2400" dirty="0"/>
              <a:t>RAMANKULUA </a:t>
            </a:r>
            <a:r>
              <a:rPr lang="eu-ES" sz="2400" b="1" dirty="0" smtClean="0"/>
              <a:t>1</a:t>
            </a:r>
            <a:br>
              <a:rPr lang="eu-ES" sz="2400" b="1" dirty="0" smtClean="0"/>
            </a:br>
            <a:r>
              <a:rPr lang="eu-ES" sz="1200" dirty="0" smtClean="0"/>
              <a:t>...</a:t>
            </a:r>
            <a:r>
              <a:rPr lang="eu-ES" sz="1200" dirty="0"/>
              <a:t/>
            </a:r>
            <a:br>
              <a:rPr lang="eu-ES" sz="1200" dirty="0"/>
            </a:br>
            <a:r>
              <a:rPr lang="eu-ES" sz="2400" dirty="0"/>
              <a:t> </a:t>
            </a:r>
            <a:r>
              <a:rPr lang="eu-ES" sz="2400" b="1" dirty="0" smtClean="0"/>
              <a:t>"</a:t>
            </a:r>
            <a:r>
              <a:rPr lang="eu-ES" sz="2400" b="1" dirty="0"/>
              <a:t>GAURKO BITXIA / EL EUSKERA EN BANDEJA”</a:t>
            </a:r>
            <a:endParaRPr lang="es-ES" sz="2400" dirty="0"/>
          </a:p>
        </p:txBody>
      </p:sp>
      <p:pic>
        <p:nvPicPr>
          <p:cNvPr id="7" name="Marcador de contenido 6" descr="wet1irekita.jpg"/>
          <p:cNvPicPr>
            <a:picLocks noGrp="1" noChangeAspect="1"/>
          </p:cNvPicPr>
          <p:nvPr>
            <p:ph sz="half" idx="1"/>
          </p:nvPr>
        </p:nvPicPr>
        <p:blipFill>
          <a:blip r:embed="rId2" cstate="print">
            <a:extLst>
              <a:ext uri="{28A0092B-C50C-407E-A947-70E740481C1C}">
                <a14:useLocalDpi xmlns:a14="http://schemas.microsoft.com/office/drawing/2010/main" val="0"/>
              </a:ext>
            </a:extLst>
          </a:blip>
          <a:srcRect l="-17756" r="-17756"/>
          <a:stretch>
            <a:fillRect/>
          </a:stretch>
        </p:blipFill>
        <p:spPr>
          <a:xfrm>
            <a:off x="723900" y="1587500"/>
            <a:ext cx="3776663" cy="2232025"/>
          </a:xfrm>
        </p:spPr>
      </p:pic>
      <p:pic>
        <p:nvPicPr>
          <p:cNvPr id="8" name="Marcador de contenido 7" descr="P1010234.JPG"/>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l="-13536" r="-13536"/>
          <a:stretch>
            <a:fillRect/>
          </a:stretch>
        </p:blipFill>
        <p:spPr/>
      </p:pic>
      <p:pic>
        <p:nvPicPr>
          <p:cNvPr id="9" name="Marcador de contenido 8" descr="P1010235.JPG"/>
          <p:cNvPicPr>
            <a:picLocks noGrp="1" noChangeAspect="1"/>
          </p:cNvPicPr>
          <p:nvPr>
            <p:ph sz="half" idx="13"/>
          </p:nvPr>
        </p:nvPicPr>
        <p:blipFill>
          <a:blip r:embed="rId4" cstate="print">
            <a:extLst>
              <a:ext uri="{28A0092B-C50C-407E-A947-70E740481C1C}">
                <a14:useLocalDpi xmlns:a14="http://schemas.microsoft.com/office/drawing/2010/main" val="0"/>
              </a:ext>
            </a:extLst>
          </a:blip>
          <a:srcRect l="-13536" r="-13536"/>
          <a:stretch>
            <a:fillRect/>
          </a:stretch>
        </p:blipFill>
        <p:spPr/>
      </p:pic>
      <p:pic>
        <p:nvPicPr>
          <p:cNvPr id="10" name="Marcador de contenido 9" descr="P1010239.JPG"/>
          <p:cNvPicPr>
            <a:picLocks noGrp="1" noChangeAspect="1"/>
          </p:cNvPicPr>
          <p:nvPr>
            <p:ph sz="half" idx="14"/>
          </p:nvPr>
        </p:nvPicPr>
        <p:blipFill>
          <a:blip r:embed="rId5" cstate="print">
            <a:extLst>
              <a:ext uri="{28A0092B-C50C-407E-A947-70E740481C1C}">
                <a14:useLocalDpi xmlns:a14="http://schemas.microsoft.com/office/drawing/2010/main" val="0"/>
              </a:ext>
            </a:extLst>
          </a:blip>
          <a:srcRect l="-11673" r="-11673"/>
          <a:stretch>
            <a:fillRect/>
          </a:stretch>
        </p:blipFill>
        <p:spPr/>
      </p:pic>
    </p:spTree>
    <p:extLst>
      <p:ext uri="{BB962C8B-B14F-4D97-AF65-F5344CB8AC3E}">
        <p14:creationId xmlns:p14="http://schemas.microsoft.com/office/powerpoint/2010/main" val="38141760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0662" y="314979"/>
            <a:ext cx="8110361" cy="1143000"/>
          </a:xfrm>
        </p:spPr>
        <p:txBody>
          <a:bodyPr/>
          <a:lstStyle/>
          <a:p>
            <a:r>
              <a:rPr lang="eu-ES" sz="2400" b="1" dirty="0"/>
              <a:t>W</a:t>
            </a:r>
            <a:r>
              <a:rPr lang="eu-ES" sz="2400" dirty="0"/>
              <a:t>IKITOKI </a:t>
            </a:r>
            <a:r>
              <a:rPr lang="eu-ES" sz="2400" b="1" dirty="0"/>
              <a:t>E</a:t>
            </a:r>
            <a:r>
              <a:rPr lang="eu-ES" sz="2400" dirty="0"/>
              <a:t>USKALDUNTZEKO </a:t>
            </a:r>
            <a:r>
              <a:rPr lang="eu-ES" sz="2400" b="1" dirty="0"/>
              <a:t>T</a:t>
            </a:r>
            <a:r>
              <a:rPr lang="eu-ES" sz="2400" dirty="0"/>
              <a:t>RAMANKULUA </a:t>
            </a:r>
            <a:r>
              <a:rPr lang="eu-ES" sz="2400" b="1" dirty="0"/>
              <a:t>1</a:t>
            </a:r>
            <a:br>
              <a:rPr lang="eu-ES" sz="2400" b="1" dirty="0"/>
            </a:br>
            <a:r>
              <a:rPr lang="eu-ES" sz="2400" dirty="0"/>
              <a:t>...</a:t>
            </a:r>
            <a:br>
              <a:rPr lang="eu-ES" sz="2400" dirty="0"/>
            </a:br>
            <a:r>
              <a:rPr lang="eu-ES" sz="2400" dirty="0"/>
              <a:t> </a:t>
            </a:r>
            <a:r>
              <a:rPr lang="eu-ES" sz="2400" b="1" dirty="0"/>
              <a:t>"GAURKO BITXIA / EL EUSKERA EN BANDEJA”</a:t>
            </a:r>
            <a:endParaRPr lang="es-ES" sz="2400" dirty="0"/>
          </a:p>
        </p:txBody>
      </p:sp>
      <p:sp>
        <p:nvSpPr>
          <p:cNvPr id="3" name="Marcador de contenido 2"/>
          <p:cNvSpPr>
            <a:spLocks noGrp="1"/>
          </p:cNvSpPr>
          <p:nvPr>
            <p:ph idx="1"/>
          </p:nvPr>
        </p:nvSpPr>
        <p:spPr/>
        <p:txBody>
          <a:bodyPr>
            <a:normAutofit lnSpcReduction="10000"/>
          </a:bodyPr>
          <a:lstStyle/>
          <a:p>
            <a:pPr marL="0" indent="0">
              <a:buNone/>
            </a:pPr>
            <a:endParaRPr lang="eu-ES" dirty="0" smtClean="0"/>
          </a:p>
          <a:p>
            <a:pPr marL="0" indent="0">
              <a:buNone/>
            </a:pPr>
            <a:r>
              <a:rPr lang="eu-ES" b="1" dirty="0" smtClean="0">
                <a:solidFill>
                  <a:srgbClr val="D94CE1"/>
                </a:solidFill>
              </a:rPr>
              <a:t>...ETA </a:t>
            </a:r>
            <a:r>
              <a:rPr lang="eu-ES" b="1" dirty="0">
                <a:solidFill>
                  <a:srgbClr val="D94CE1"/>
                </a:solidFill>
              </a:rPr>
              <a:t>NOLA ERABILTZEN DA?</a:t>
            </a:r>
          </a:p>
          <a:p>
            <a:pPr marL="0" indent="0">
              <a:buNone/>
            </a:pPr>
            <a:r>
              <a:rPr lang="eu-ES" dirty="0"/>
              <a:t>Wikitokitarren artean euskararen erabilpena sustatzeko tramankulua 2017ko urtarrilaren 24an abiatzen da ESKUZ-ESKU</a:t>
            </a:r>
          </a:p>
          <a:p>
            <a:pPr marL="0" indent="0">
              <a:buNone/>
            </a:pPr>
            <a:r>
              <a:rPr lang="eu-ES" dirty="0"/>
              <a:t>Eskutik eskura eta ahotik ahora, galdetu, partekatu, gehitu… </a:t>
            </a:r>
          </a:p>
          <a:p>
            <a:pPr marL="0" indent="0">
              <a:buNone/>
            </a:pPr>
            <a:r>
              <a:rPr lang="eu-ES" dirty="0"/>
              <a:t>Kutxa barruko edukiak erabiltzeko dira gainera, bertan idatzi, margotu, apaindu, zikindu, aztarna utziz, alegia</a:t>
            </a:r>
            <a:r>
              <a:rPr lang="eu-ES" dirty="0" smtClean="0"/>
              <a:t>.</a:t>
            </a:r>
            <a:endParaRPr lang="eu-ES" dirty="0"/>
          </a:p>
        </p:txBody>
      </p:sp>
    </p:spTree>
    <p:extLst>
      <p:ext uri="{BB962C8B-B14F-4D97-AF65-F5344CB8AC3E}">
        <p14:creationId xmlns:p14="http://schemas.microsoft.com/office/powerpoint/2010/main" val="6294447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19525" y="314979"/>
            <a:ext cx="8095931" cy="1143000"/>
          </a:xfrm>
        </p:spPr>
        <p:txBody>
          <a:bodyPr/>
          <a:lstStyle/>
          <a:p>
            <a:r>
              <a:rPr lang="eu-ES" sz="2400" b="1" dirty="0"/>
              <a:t>W</a:t>
            </a:r>
            <a:r>
              <a:rPr lang="eu-ES" sz="2400" dirty="0"/>
              <a:t>IKITOKI </a:t>
            </a:r>
            <a:r>
              <a:rPr lang="eu-ES" sz="2400" b="1" dirty="0"/>
              <a:t>E</a:t>
            </a:r>
            <a:r>
              <a:rPr lang="eu-ES" sz="2400" dirty="0"/>
              <a:t>USKALDUNTZEKO </a:t>
            </a:r>
            <a:r>
              <a:rPr lang="eu-ES" sz="2400" b="1" dirty="0"/>
              <a:t>T</a:t>
            </a:r>
            <a:r>
              <a:rPr lang="eu-ES" sz="2400" dirty="0"/>
              <a:t>RAMANKULUA </a:t>
            </a:r>
            <a:r>
              <a:rPr lang="eu-ES" sz="2400" b="1" dirty="0"/>
              <a:t>1</a:t>
            </a:r>
            <a:br>
              <a:rPr lang="eu-ES" sz="2400" b="1" dirty="0"/>
            </a:br>
            <a:r>
              <a:rPr lang="eu-ES" sz="2400" dirty="0"/>
              <a:t>...</a:t>
            </a:r>
            <a:br>
              <a:rPr lang="eu-ES" sz="2400" dirty="0"/>
            </a:br>
            <a:r>
              <a:rPr lang="eu-ES" sz="2400" dirty="0"/>
              <a:t> </a:t>
            </a:r>
            <a:r>
              <a:rPr lang="eu-ES" sz="2400" b="1" dirty="0"/>
              <a:t>"GAURKO BITXIA / EL EUSKERA EN BANDEJA”</a:t>
            </a:r>
            <a:endParaRPr lang="es-ES" sz="2400" dirty="0"/>
          </a:p>
        </p:txBody>
      </p:sp>
      <p:sp>
        <p:nvSpPr>
          <p:cNvPr id="3" name="Marcador de contenido 2"/>
          <p:cNvSpPr>
            <a:spLocks noGrp="1"/>
          </p:cNvSpPr>
          <p:nvPr>
            <p:ph idx="1"/>
          </p:nvPr>
        </p:nvSpPr>
        <p:spPr/>
        <p:txBody>
          <a:bodyPr>
            <a:normAutofit/>
          </a:bodyPr>
          <a:lstStyle/>
          <a:p>
            <a:pPr marL="0" indent="0">
              <a:buNone/>
            </a:pPr>
            <a:endParaRPr lang="eu-ES" dirty="0" smtClean="0"/>
          </a:p>
          <a:p>
            <a:pPr marL="0" indent="0">
              <a:buNone/>
            </a:pPr>
            <a:r>
              <a:rPr lang="eu-ES" dirty="0" smtClean="0"/>
              <a:t>WET-1 </a:t>
            </a:r>
            <a:r>
              <a:rPr lang="eu-ES" dirty="0"/>
              <a:t>Espazio bat partekatzen duten beste elkarte, kolektibo edo erakunderentzat ere, </a:t>
            </a:r>
            <a:r>
              <a:rPr lang="eu-ES" dirty="0">
                <a:solidFill>
                  <a:srgbClr val="D94CE1"/>
                </a:solidFill>
              </a:rPr>
              <a:t>ZUENTZAT ERE BALIAGARRIA IZAN DAITEKE</a:t>
            </a:r>
          </a:p>
          <a:p>
            <a:pPr marL="0" indent="0">
              <a:buNone/>
            </a:pPr>
            <a:r>
              <a:rPr lang="eu-ES" sz="1600" dirty="0" smtClean="0"/>
              <a:t>(Eduki </a:t>
            </a:r>
            <a:r>
              <a:rPr lang="eu-ES" sz="1600" dirty="0"/>
              <a:t>guztiak eskuratzeko edo abian jartzen laguntzeko, idatzi lasai perucsaban@yahoo.es </a:t>
            </a:r>
            <a:r>
              <a:rPr lang="eu-ES" sz="1600" dirty="0" smtClean="0"/>
              <a:t>helbidera)</a:t>
            </a:r>
          </a:p>
          <a:p>
            <a:pPr marL="0" indent="0">
              <a:buNone/>
            </a:pPr>
            <a:r>
              <a:rPr lang="eu-ES" dirty="0" smtClean="0"/>
              <a:t>Horregatik</a:t>
            </a:r>
            <a:r>
              <a:rPr lang="eu-ES" dirty="0"/>
              <a:t>, WET1 </a:t>
            </a:r>
            <a:r>
              <a:rPr lang="eu-ES" dirty="0" smtClean="0"/>
              <a:t>honetarako </a:t>
            </a:r>
            <a:r>
              <a:rPr lang="eu-ES" dirty="0"/>
              <a:t>garatutako altxorren lagin bat (kutxaren edukiak) eta hura erabiltzeko argibideak zuen eskura ipintzen ditugu hemen:</a:t>
            </a:r>
          </a:p>
          <a:p>
            <a:pPr marL="0" indent="0">
              <a:buNone/>
            </a:pPr>
            <a:endParaRPr lang="es-ES" dirty="0"/>
          </a:p>
        </p:txBody>
      </p:sp>
    </p:spTree>
    <p:extLst>
      <p:ext uri="{BB962C8B-B14F-4D97-AF65-F5344CB8AC3E}">
        <p14:creationId xmlns:p14="http://schemas.microsoft.com/office/powerpoint/2010/main" val="5167198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z="4400" dirty="0" smtClean="0"/>
              <a:t>WET-1 </a:t>
            </a:r>
            <a:r>
              <a:rPr lang="es-ES" sz="4400" dirty="0" err="1" smtClean="0"/>
              <a:t>erabiltzeko</a:t>
            </a:r>
            <a:r>
              <a:rPr lang="es-ES" sz="4400" dirty="0" smtClean="0"/>
              <a:t> </a:t>
            </a:r>
            <a:r>
              <a:rPr lang="es-ES" sz="4400" dirty="0" err="1" smtClean="0"/>
              <a:t>argibideak</a:t>
            </a:r>
            <a:r>
              <a:rPr lang="es-ES" sz="4400" dirty="0" smtClean="0"/>
              <a:t>: </a:t>
            </a:r>
            <a:endParaRPr lang="es-ES" sz="4400" dirty="0"/>
          </a:p>
        </p:txBody>
      </p:sp>
      <p:sp>
        <p:nvSpPr>
          <p:cNvPr id="3" name="Marcador de contenido 2"/>
          <p:cNvSpPr>
            <a:spLocks noGrp="1"/>
          </p:cNvSpPr>
          <p:nvPr>
            <p:ph idx="1"/>
          </p:nvPr>
        </p:nvSpPr>
        <p:spPr/>
        <p:txBody>
          <a:bodyPr>
            <a:noAutofit/>
          </a:bodyPr>
          <a:lstStyle/>
          <a:p>
            <a:pPr marL="0" indent="0">
              <a:spcBef>
                <a:spcPts val="0"/>
              </a:spcBef>
              <a:buNone/>
            </a:pPr>
            <a:r>
              <a:rPr lang="eu-ES" sz="1100" b="1" u="sng" dirty="0"/>
              <a:t>Nola erabili:</a:t>
            </a:r>
            <a:endParaRPr lang="eu-ES" sz="1100" dirty="0"/>
          </a:p>
          <a:p>
            <a:pPr marL="0" indent="0">
              <a:spcBef>
                <a:spcPts val="0"/>
              </a:spcBef>
              <a:buNone/>
            </a:pPr>
            <a:r>
              <a:rPr lang="eu-ES" sz="1100" dirty="0"/>
              <a:t>-Wikitokitarren artean euskararen erabilpena sustatzeko tramankulua duzu hau.</a:t>
            </a:r>
          </a:p>
          <a:p>
            <a:pPr marL="0" indent="0">
              <a:spcBef>
                <a:spcPts val="0"/>
              </a:spcBef>
              <a:buNone/>
            </a:pPr>
            <a:r>
              <a:rPr lang="eu-ES" sz="1100" dirty="0"/>
              <a:t>-Egunero euskarazko bitxi bat aukeratuko dugu, bakoitzak nahieran gozatu ahal dezan, bere erritmoan eta nahi duenean. </a:t>
            </a:r>
            <a:r>
              <a:rPr lang="eu-ES" sz="1100" b="1" dirty="0"/>
              <a:t>Egunero sorpresatxo bat</a:t>
            </a:r>
            <a:r>
              <a:rPr lang="eu-ES" sz="1100" dirty="0"/>
              <a:t>.</a:t>
            </a:r>
          </a:p>
          <a:p>
            <a:pPr marL="0" indent="0">
              <a:spcBef>
                <a:spcPts val="0"/>
              </a:spcBef>
              <a:buNone/>
            </a:pPr>
            <a:r>
              <a:rPr lang="eu-ES" sz="1100" dirty="0"/>
              <a:t>-Proposamena: kutxa bat daraman erretilu edo bandeja bat eskutik eskura pasako da egunean zehar Wikitokitar guztien eskuetatik. Kutxa barruan egongo da Gaurko Bitxia. Bakoitzak hura irakurri, entzun... eta beste pertsona bati pasako dio gero. Erretilua beste norbaiti pasatzeko edo hartzeko une hauek baliatuko ditugu euskarazko harremanak egiteko, bakoitza dagoen lekutik, noski. Galdetu dezagun, eman dezagun iritzia edo irrintzia, partekatu, erantsi, erantzi... ESKUTIK ESKURA, AHOTIK AHORA... </a:t>
            </a:r>
            <a:r>
              <a:rPr lang="eu-ES" sz="1100" b="1" dirty="0"/>
              <a:t>10 minutu hauek euskaraz</a:t>
            </a:r>
            <a:r>
              <a:rPr lang="eu-ES" sz="1100" dirty="0"/>
              <a:t>.</a:t>
            </a:r>
          </a:p>
          <a:p>
            <a:pPr marL="0" indent="0">
              <a:spcBef>
                <a:spcPts val="0"/>
              </a:spcBef>
              <a:buNone/>
            </a:pPr>
            <a:r>
              <a:rPr lang="eu-ES" sz="1100" dirty="0"/>
              <a:t>-Kutxa barruko edukiak erabiltzeko dira, mesedez, bertan IDATZI, MARGOTU, APAINDU, ZIKINDU ...</a:t>
            </a:r>
            <a:r>
              <a:rPr lang="eu-ES" sz="1100" b="1" dirty="0"/>
              <a:t>utzi zure aztarna</a:t>
            </a:r>
            <a:r>
              <a:rPr lang="eu-ES" sz="1100" dirty="0"/>
              <a:t>.</a:t>
            </a:r>
          </a:p>
          <a:p>
            <a:pPr marL="0" indent="0">
              <a:spcBef>
                <a:spcPts val="0"/>
              </a:spcBef>
              <a:buNone/>
            </a:pPr>
            <a:r>
              <a:rPr lang="eu-ES" sz="1100" dirty="0"/>
              <a:t>-WIKITOKI: BERE BURUARI EUSKARA OPARITZEN DION KOMUNITATEA.</a:t>
            </a:r>
          </a:p>
          <a:p>
            <a:pPr marL="0" indent="0">
              <a:spcBef>
                <a:spcPts val="0"/>
              </a:spcBef>
              <a:buNone/>
            </a:pPr>
            <a:r>
              <a:rPr lang="eu-ES" sz="1100" dirty="0"/>
              <a:t> </a:t>
            </a:r>
          </a:p>
          <a:p>
            <a:pPr marL="0" indent="0">
              <a:spcBef>
                <a:spcPts val="0"/>
              </a:spcBef>
              <a:buNone/>
            </a:pPr>
            <a:r>
              <a:rPr lang="eu-ES" sz="1100" dirty="0"/>
              <a:t>-</a:t>
            </a:r>
            <a:r>
              <a:rPr lang="eu-ES" sz="1100" u="sng" dirty="0"/>
              <a:t>WET1en funtzionamendua</a:t>
            </a:r>
            <a:r>
              <a:rPr lang="eu-ES" sz="1100" dirty="0"/>
              <a:t>:</a:t>
            </a:r>
          </a:p>
          <a:p>
            <a:pPr marL="0" indent="0">
              <a:spcBef>
                <a:spcPts val="0"/>
              </a:spcBef>
              <a:buNone/>
            </a:pPr>
            <a:r>
              <a:rPr lang="eu-ES" sz="1100" dirty="0"/>
              <a:t>-WTra lehenengoa iristen den pertsonak Gaurko Bitxia Bitxi-Kutxatik hartu eta hura dastatuko du. Nahi badu zerbait erantsi eta gero kutxan gordetzen du berriro.</a:t>
            </a:r>
          </a:p>
          <a:p>
            <a:pPr marL="0" indent="0">
              <a:spcBef>
                <a:spcPts val="0"/>
              </a:spcBef>
              <a:buNone/>
            </a:pPr>
            <a:r>
              <a:rPr lang="eu-ES" sz="1100" dirty="0"/>
              <a:t>-Sorpresa-kutxa hau eskutik eskura emango dio WTra iristen den bigarren lagunari. Honek ere nahi beste denbora eskainiko dio Bitxiari, hirugarren bati pasatu baino lehen, eta horrela...</a:t>
            </a:r>
          </a:p>
          <a:p>
            <a:pPr marL="0" indent="0">
              <a:spcBef>
                <a:spcPts val="0"/>
              </a:spcBef>
              <a:buNone/>
            </a:pPr>
            <a:r>
              <a:rPr lang="eu-ES" sz="1100" dirty="0"/>
              <a:t>-Erretilu eta Kutxaren inguruko harreman guztiak euskaraz egingo dira, nor bere lekutik, jakina. Euskañola, euskinglisha eta bestelako itzulinguru guztiak onartuko dira, noski, bereziki </a:t>
            </a:r>
            <a:r>
              <a:rPr lang="eu-ES" sz="1100" i="1" dirty="0"/>
              <a:t>slang</a:t>
            </a:r>
            <a:r>
              <a:rPr lang="eu-ES" sz="1100" dirty="0"/>
              <a:t> jostakari guztiak... Funtsezkoena euskarazko komunikazio jario gozagarria da, inolako epairik, nagirik edo errezelorik gabe. Jolasa, pazientzia, jakinmina, nor bere erritmoan...</a:t>
            </a:r>
          </a:p>
          <a:p>
            <a:pPr marL="0" indent="0">
              <a:spcBef>
                <a:spcPts val="0"/>
              </a:spcBef>
              <a:buNone/>
            </a:pPr>
            <a:r>
              <a:rPr lang="eu-ES" sz="1100" dirty="0"/>
              <a:t>-Kutxa ematerakoan pasahitz hau erabiliko dugu (erabiltzaile bakoitzak nahieran eraldatu dezakeena ;)</a:t>
            </a:r>
          </a:p>
          <a:p>
            <a:pPr marL="0" indent="0">
              <a:spcBef>
                <a:spcPts val="0"/>
              </a:spcBef>
              <a:buNone/>
            </a:pPr>
            <a:r>
              <a:rPr lang="eu-ES" sz="1100" dirty="0"/>
              <a:t>–Kaixo, zer moduz?</a:t>
            </a:r>
          </a:p>
          <a:p>
            <a:pPr marL="0" indent="0">
              <a:spcBef>
                <a:spcPts val="0"/>
              </a:spcBef>
              <a:buNone/>
            </a:pPr>
            <a:r>
              <a:rPr lang="eu-ES" sz="1100" dirty="0"/>
              <a:t>–Apaizak hobeto.</a:t>
            </a:r>
          </a:p>
          <a:p>
            <a:pPr marL="0" indent="0">
              <a:spcBef>
                <a:spcPts val="0"/>
              </a:spcBef>
              <a:buNone/>
            </a:pPr>
            <a:r>
              <a:rPr lang="eu-ES" sz="1100" dirty="0"/>
              <a:t>- Egunaren bukaeran, WTtik ateratzen den azken lagunak ardura (txiki) bat izango du: Gaurko Bitxia ikusteko moduko leku batetan kokatzea, gaur etorri ez denak edo nahi duen orok beste edozein egunetan dastatu ahal izan dezan. WTko leku komun bateko paretaren bat aukeratuko dugu eduki guztiak kokatzeko, bertan 'hormako euskaltegi esperimental' bat osatuz.</a:t>
            </a:r>
          </a:p>
          <a:p>
            <a:pPr marL="0" indent="0">
              <a:spcBef>
                <a:spcPts val="0"/>
              </a:spcBef>
              <a:buNone/>
            </a:pPr>
            <a:r>
              <a:rPr lang="eu-ES" sz="1100" dirty="0"/>
              <a:t>-...</a:t>
            </a:r>
            <a:r>
              <a:rPr lang="eu-ES" sz="1100" b="1" dirty="0"/>
              <a:t>ESKERRIK ASKO PARTE HARTZEAGATIK!    ONDO PASA</a:t>
            </a:r>
            <a:r>
              <a:rPr lang="eu-ES" sz="1100" b="1" dirty="0" smtClean="0"/>
              <a:t>!!</a:t>
            </a:r>
            <a:endParaRPr lang="eu-ES" sz="1100" dirty="0"/>
          </a:p>
        </p:txBody>
      </p:sp>
    </p:spTree>
    <p:extLst>
      <p:ext uri="{BB962C8B-B14F-4D97-AF65-F5344CB8AC3E}">
        <p14:creationId xmlns:p14="http://schemas.microsoft.com/office/powerpoint/2010/main" val="3869198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dirty="0"/>
          </a:p>
        </p:txBody>
      </p:sp>
      <p:sp>
        <p:nvSpPr>
          <p:cNvPr id="3" name="Marcador de contenido 2"/>
          <p:cNvSpPr>
            <a:spLocks noGrp="1"/>
          </p:cNvSpPr>
          <p:nvPr>
            <p:ph idx="1"/>
          </p:nvPr>
        </p:nvSpPr>
        <p:spPr/>
        <p:txBody>
          <a:bodyPr>
            <a:normAutofit fontScale="85000" lnSpcReduction="20000"/>
          </a:bodyPr>
          <a:lstStyle/>
          <a:p>
            <a:r>
              <a:rPr lang="eu-ES" dirty="0"/>
              <a:t>2016ko </a:t>
            </a:r>
            <a:r>
              <a:rPr lang="eu-ES" dirty="0" smtClean="0"/>
              <a:t>urrian Wikitokik </a:t>
            </a:r>
            <a:r>
              <a:rPr lang="eu-ES" dirty="0"/>
              <a:t>elkarsorkuntza egonaldietarako DEIALDIA egin </a:t>
            </a:r>
            <a:r>
              <a:rPr lang="eu-ES" dirty="0" smtClean="0"/>
              <a:t>zuen: </a:t>
            </a:r>
            <a:endParaRPr lang="eu-ES" dirty="0"/>
          </a:p>
          <a:p>
            <a:r>
              <a:rPr lang="eu-ES" dirty="0" smtClean="0">
                <a:hlinkClick r:id="rId2"/>
              </a:rPr>
              <a:t>http</a:t>
            </a:r>
            <a:r>
              <a:rPr lang="eu-ES" dirty="0">
                <a:hlinkClick r:id="rId2"/>
              </a:rPr>
              <a:t>://wikitoki.org/blog/2016/10/24/elkarsorkuntza-egonaldiak-2</a:t>
            </a:r>
            <a:r>
              <a:rPr lang="eu-ES" dirty="0" smtClean="0"/>
              <a:t>/</a:t>
            </a:r>
            <a:endParaRPr lang="eu-ES" dirty="0"/>
          </a:p>
          <a:p>
            <a:r>
              <a:rPr lang="eu-ES" dirty="0" smtClean="0"/>
              <a:t>...tartean </a:t>
            </a:r>
            <a:r>
              <a:rPr lang="eu-ES" dirty="0"/>
              <a:t>EUSKARAREN ERABILPENA SUSTATZEKO </a:t>
            </a:r>
            <a:r>
              <a:rPr lang="eu-ES" dirty="0" smtClean="0"/>
              <a:t>bat:</a:t>
            </a:r>
            <a:endParaRPr lang="eu-ES" dirty="0"/>
          </a:p>
          <a:p>
            <a:pPr marL="457200" lvl="1" indent="0">
              <a:buNone/>
            </a:pPr>
            <a:r>
              <a:rPr lang="eu-ES" dirty="0" smtClean="0"/>
              <a:t>“Helburuak: </a:t>
            </a:r>
          </a:p>
          <a:p>
            <a:pPr marL="457200" lvl="1" indent="0">
              <a:buNone/>
            </a:pPr>
            <a:r>
              <a:rPr lang="eu-ES" dirty="0" smtClean="0"/>
              <a:t>-</a:t>
            </a:r>
            <a:r>
              <a:rPr lang="eu-ES" dirty="0"/>
              <a:t>Erakundeetan euskara sustatzeko modu berriak asmatu eta aztertzea. </a:t>
            </a:r>
            <a:endParaRPr lang="eu-ES" dirty="0" smtClean="0"/>
          </a:p>
          <a:p>
            <a:pPr marL="457200" lvl="1" indent="0">
              <a:buNone/>
            </a:pPr>
            <a:r>
              <a:rPr lang="eu-ES" dirty="0" smtClean="0"/>
              <a:t>-</a:t>
            </a:r>
            <a:r>
              <a:rPr lang="eu-ES" dirty="0"/>
              <a:t>WikiTokin euskararen presentzia handitzea, bere egunerokoan eta funtzionamenduan eraginez</a:t>
            </a:r>
            <a:r>
              <a:rPr lang="eu-ES" dirty="0" smtClean="0"/>
              <a:t>.</a:t>
            </a:r>
          </a:p>
          <a:p>
            <a:pPr marL="457200" lvl="1" indent="0">
              <a:buNone/>
            </a:pPr>
            <a:r>
              <a:rPr lang="eu-ES" dirty="0" smtClean="0"/>
              <a:t>-</a:t>
            </a:r>
            <a:r>
              <a:rPr lang="eu-ES" dirty="0"/>
              <a:t>Harreman berriak bultzatzea euskararen inguruan. </a:t>
            </a:r>
            <a:endParaRPr lang="eu-ES" dirty="0" smtClean="0"/>
          </a:p>
          <a:p>
            <a:pPr marL="457200" lvl="1" indent="0">
              <a:buNone/>
            </a:pPr>
            <a:r>
              <a:rPr lang="eu-ES" dirty="0" smtClean="0"/>
              <a:t>-</a:t>
            </a:r>
            <a:r>
              <a:rPr lang="eu-ES" dirty="0"/>
              <a:t>Euskararen presentzia handitzea kanpora begirako komunikazioan</a:t>
            </a:r>
            <a:r>
              <a:rPr lang="eu-ES" dirty="0" smtClean="0"/>
              <a:t>.”</a:t>
            </a:r>
            <a:endParaRPr lang="eu-ES" dirty="0"/>
          </a:p>
          <a:p>
            <a:endParaRPr lang="es-ES" dirty="0"/>
          </a:p>
        </p:txBody>
      </p:sp>
    </p:spTree>
    <p:extLst>
      <p:ext uri="{BB962C8B-B14F-4D97-AF65-F5344CB8AC3E}">
        <p14:creationId xmlns:p14="http://schemas.microsoft.com/office/powerpoint/2010/main" val="10034704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26141" y="314980"/>
            <a:ext cx="7691719" cy="781724"/>
          </a:xfrm>
        </p:spPr>
        <p:txBody>
          <a:bodyPr/>
          <a:lstStyle/>
          <a:p>
            <a:r>
              <a:rPr lang="eu-ES" sz="4000" b="1" dirty="0"/>
              <a:t>WET 1  - Instrucciones de uso</a:t>
            </a:r>
            <a:r>
              <a:rPr lang="eu-ES" sz="4000" b="1" dirty="0" smtClean="0"/>
              <a:t>:</a:t>
            </a:r>
            <a:endParaRPr lang="es-ES" sz="4000" dirty="0"/>
          </a:p>
        </p:txBody>
      </p:sp>
      <p:sp>
        <p:nvSpPr>
          <p:cNvPr id="3" name="Marcador de contenido 2"/>
          <p:cNvSpPr>
            <a:spLocks noGrp="1"/>
          </p:cNvSpPr>
          <p:nvPr>
            <p:ph idx="1"/>
          </p:nvPr>
        </p:nvSpPr>
        <p:spPr>
          <a:xfrm>
            <a:off x="726141" y="1284297"/>
            <a:ext cx="7691719" cy="5129203"/>
          </a:xfrm>
        </p:spPr>
        <p:txBody>
          <a:bodyPr>
            <a:noAutofit/>
          </a:bodyPr>
          <a:lstStyle/>
          <a:p>
            <a:pPr marL="0" indent="0">
              <a:spcBef>
                <a:spcPts val="0"/>
              </a:spcBef>
              <a:buNone/>
            </a:pPr>
            <a:r>
              <a:rPr lang="eu-ES" sz="1050" dirty="0" smtClean="0"/>
              <a:t>-</a:t>
            </a:r>
            <a:r>
              <a:rPr lang="eu-ES" sz="1050" dirty="0"/>
              <a:t>Este es un dispositivo para fomentar el uso del euskera entre los habitantes de </a:t>
            </a:r>
            <a:r>
              <a:rPr lang="eu-ES" sz="1050" dirty="0" smtClean="0"/>
              <a:t>WikiToki</a:t>
            </a:r>
            <a:r>
              <a:rPr lang="eu-ES" sz="1050" dirty="0"/>
              <a:t>. </a:t>
            </a:r>
          </a:p>
          <a:p>
            <a:pPr marL="0" indent="0">
              <a:spcBef>
                <a:spcPts val="0"/>
              </a:spcBef>
              <a:buNone/>
            </a:pPr>
            <a:r>
              <a:rPr lang="eu-ES" sz="1050" dirty="0"/>
              <a:t>-La idea es ofrecer pequeños bocados euskaldunes para que cada uno los deguste a su ritmo y en su debido momento. </a:t>
            </a:r>
            <a:r>
              <a:rPr lang="eu-ES" sz="1050" b="1" dirty="0"/>
              <a:t>Un mensaje sorpresa para cada día</a:t>
            </a:r>
            <a:r>
              <a:rPr lang="eu-ES" sz="1050" dirty="0"/>
              <a:t>.</a:t>
            </a:r>
          </a:p>
          <a:p>
            <a:pPr marL="0" indent="0">
              <a:spcBef>
                <a:spcPts val="0"/>
              </a:spcBef>
              <a:buNone/>
            </a:pPr>
            <a:r>
              <a:rPr lang="eu-ES" sz="1050" dirty="0"/>
              <a:t>-La propuesta consiste en que la Bandeja pase de mano en mano a lo largo del día y que, además de ofrecer su contenido, suscite relaciones en euskera en esos momentos de tránsito: hablemos o chapurreemos en torno a este hecho, a este momento, con la persona de quien recibimos o a quien pasamos la Bandeja. Preguntemos, compartamos, sumemos... ESKUTIK ESKURA, AHOTIK AHORA... </a:t>
            </a:r>
            <a:r>
              <a:rPr lang="eu-ES" sz="1050" b="1" dirty="0"/>
              <a:t>10 minutu hauek euskaraz</a:t>
            </a:r>
            <a:r>
              <a:rPr lang="eu-ES" sz="1050" dirty="0"/>
              <a:t>.</a:t>
            </a:r>
          </a:p>
          <a:p>
            <a:pPr marL="0" indent="0">
              <a:spcBef>
                <a:spcPts val="0"/>
              </a:spcBef>
              <a:buNone/>
            </a:pPr>
            <a:r>
              <a:rPr lang="eu-ES" sz="1050" dirty="0"/>
              <a:t>-Las hojas que lleguen en la Bandeja son para utilizarlas. Por favor, ESCRIBIR, PINTAR, ADORNAR, ENSUCIAR... en ellas.</a:t>
            </a:r>
          </a:p>
          <a:p>
            <a:pPr marL="0" indent="0">
              <a:spcBef>
                <a:spcPts val="0"/>
              </a:spcBef>
              <a:buNone/>
            </a:pPr>
            <a:r>
              <a:rPr lang="eu-ES" sz="1050" dirty="0"/>
              <a:t>-El </a:t>
            </a:r>
            <a:r>
              <a:rPr lang="eu-ES" sz="1050" u="sng" dirty="0"/>
              <a:t>funcionamiento de WET1</a:t>
            </a:r>
            <a:r>
              <a:rPr lang="eu-ES" sz="1050" dirty="0"/>
              <a:t> es el siguiente: </a:t>
            </a:r>
          </a:p>
          <a:p>
            <a:pPr marL="0" indent="0">
              <a:spcBef>
                <a:spcPts val="0"/>
              </a:spcBef>
              <a:buNone/>
            </a:pPr>
            <a:r>
              <a:rPr lang="eu-ES" sz="1050" dirty="0"/>
              <a:t>-La primera persona que llegue a WT por la mañana coge de la caja Bitxi-Kutxa el contenido de hoy, lo lee, lo escucha, añade algo... le saca el provecho que quiera y lo guarda en el cofre de la bandeja. </a:t>
            </a:r>
          </a:p>
          <a:p>
            <a:pPr marL="0" indent="0">
              <a:spcBef>
                <a:spcPts val="0"/>
              </a:spcBef>
              <a:buNone/>
            </a:pPr>
            <a:r>
              <a:rPr lang="eu-ES" sz="1050" dirty="0"/>
              <a:t>-Este cofre sorpresa se entregará en bandeja a la segunda persona que llegue a WT, que a su vez dedicará a su contenido el tiempo que estime oportuno, antes de pasárselo a la tercera persona... y así sucesivamente.</a:t>
            </a:r>
          </a:p>
          <a:p>
            <a:pPr marL="0" indent="0">
              <a:spcBef>
                <a:spcPts val="0"/>
              </a:spcBef>
              <a:buNone/>
            </a:pPr>
            <a:r>
              <a:rPr lang="eu-ES" sz="1050" dirty="0"/>
              <a:t>-</a:t>
            </a:r>
            <a:r>
              <a:rPr lang="eu-ES" sz="1050" b="1" dirty="0"/>
              <a:t>Todas las relaciones en torno a la bandeja deben establecerse en euskera, cada uno desde el nivel y el lugar en que esté</a:t>
            </a:r>
            <a:r>
              <a:rPr lang="eu-ES" sz="1050" dirty="0"/>
              <a:t>. Por supuesto que se admiten el euskañol el euskinglish y todas otras subvariantes, así como cualquier slang, argot o jerigonza juguetón... Lo importante es la intención euskaldun disfrutona y la fluidez en la comunicación, sin juicios, perezas ni recelos. Juego, paciencia, curiosidad, cada una a su ritmo...</a:t>
            </a:r>
          </a:p>
          <a:p>
            <a:pPr marL="0" indent="0">
              <a:spcBef>
                <a:spcPts val="0"/>
              </a:spcBef>
              <a:buNone/>
            </a:pPr>
            <a:r>
              <a:rPr lang="eu-ES" sz="1050" dirty="0"/>
              <a:t>-Una </a:t>
            </a:r>
            <a:r>
              <a:rPr lang="eu-ES" sz="1050" u="sng" dirty="0"/>
              <a:t>contraseña</a:t>
            </a:r>
            <a:r>
              <a:rPr lang="eu-ES" sz="1050" dirty="0"/>
              <a:t> para la entrega, susceptible de ser modificada al gusto de cada usuaria : )</a:t>
            </a:r>
          </a:p>
          <a:p>
            <a:pPr marL="457200" lvl="1" indent="0">
              <a:spcBef>
                <a:spcPts val="0"/>
              </a:spcBef>
              <a:buNone/>
            </a:pPr>
            <a:r>
              <a:rPr lang="eu-ES" sz="850" dirty="0"/>
              <a:t>–Kaixo, zer moduz?</a:t>
            </a:r>
          </a:p>
          <a:p>
            <a:pPr marL="457200" lvl="1" indent="0">
              <a:spcBef>
                <a:spcPts val="0"/>
              </a:spcBef>
              <a:buNone/>
            </a:pPr>
            <a:r>
              <a:rPr lang="eu-ES" sz="850" dirty="0"/>
              <a:t>–Apaizak hobeto.</a:t>
            </a:r>
          </a:p>
          <a:p>
            <a:pPr marL="0" indent="0">
              <a:spcBef>
                <a:spcPts val="0"/>
              </a:spcBef>
              <a:buNone/>
            </a:pPr>
            <a:r>
              <a:rPr lang="eu-ES" sz="1050" dirty="0"/>
              <a:t>- Al final del día, la última persona que salga de WT tiene la (pequeña) responsabilidad de colocar el contenido de hoy de la bandeja en un lugar visible para que quien no haya estado (o quien le dé la gana) pueda degustarlo también cualquier otro día. Utilizaremos una zona común de WT para ir colocando los distintos contenidos y conformar un 'euskaltegi experimental de pared'. </a:t>
            </a:r>
          </a:p>
          <a:p>
            <a:pPr marL="0" indent="0">
              <a:spcBef>
                <a:spcPts val="0"/>
              </a:spcBef>
              <a:buNone/>
            </a:pPr>
            <a:r>
              <a:rPr lang="eu-ES" sz="1050" dirty="0"/>
              <a:t>-Algunas </a:t>
            </a:r>
            <a:r>
              <a:rPr lang="eu-ES" sz="1050" u="sng" dirty="0"/>
              <a:t>nociones básicas</a:t>
            </a:r>
            <a:r>
              <a:rPr lang="eu-ES" sz="1050" dirty="0"/>
              <a:t> por si no sabes nada de euskera:</a:t>
            </a:r>
          </a:p>
          <a:p>
            <a:pPr marL="457200" lvl="1" indent="0">
              <a:spcBef>
                <a:spcPts val="0"/>
              </a:spcBef>
              <a:buNone/>
            </a:pPr>
            <a:r>
              <a:rPr lang="eu-ES" sz="900" dirty="0"/>
              <a:t>-EGUNON (buenos días)</a:t>
            </a:r>
          </a:p>
          <a:p>
            <a:pPr marL="457200" lvl="1" indent="0">
              <a:spcBef>
                <a:spcPts val="0"/>
              </a:spcBef>
              <a:buNone/>
            </a:pPr>
            <a:r>
              <a:rPr lang="eu-ES" sz="900" dirty="0"/>
              <a:t>-ZER DA HAU? (qué es esto?)</a:t>
            </a:r>
          </a:p>
          <a:p>
            <a:pPr marL="457200" lvl="1" indent="0">
              <a:spcBef>
                <a:spcPts val="0"/>
              </a:spcBef>
              <a:buNone/>
            </a:pPr>
            <a:r>
              <a:rPr lang="eu-ES" sz="900" dirty="0"/>
              <a:t>-NOLA ESATEN DA ...? (cómo se dice ...?)</a:t>
            </a:r>
          </a:p>
          <a:p>
            <a:pPr marL="457200" lvl="1" indent="0">
              <a:spcBef>
                <a:spcPts val="0"/>
              </a:spcBef>
              <a:buNone/>
            </a:pPr>
            <a:r>
              <a:rPr lang="eu-ES" sz="900" dirty="0"/>
              <a:t>-ZER ESAN NAHI DU? (qué quiere decir?)</a:t>
            </a:r>
          </a:p>
          <a:p>
            <a:pPr marL="457200" lvl="1" indent="0">
              <a:spcBef>
                <a:spcPts val="0"/>
              </a:spcBef>
              <a:buNone/>
            </a:pPr>
            <a:r>
              <a:rPr lang="eu-ES" sz="900" dirty="0"/>
              <a:t>-PITTIN BAT AZALDU AHAL DIDAZU, MESEDEZ? (me lo puedes explicar un poco, por favor?)</a:t>
            </a:r>
          </a:p>
          <a:p>
            <a:pPr marL="457200" lvl="1" indent="0">
              <a:spcBef>
                <a:spcPts val="0"/>
              </a:spcBef>
              <a:buNone/>
            </a:pPr>
            <a:r>
              <a:rPr lang="eu-ES" sz="900" dirty="0"/>
              <a:t>-ESKERRIK ASKO! (muchas gracias!)</a:t>
            </a:r>
          </a:p>
          <a:p>
            <a:pPr marL="457200" lvl="1" indent="0">
              <a:spcBef>
                <a:spcPts val="0"/>
              </a:spcBef>
              <a:buNone/>
            </a:pPr>
            <a:r>
              <a:rPr lang="eu-ES" sz="900" dirty="0"/>
              <a:t>-ONDO IZAN! (que te vaya bonito!)</a:t>
            </a:r>
          </a:p>
          <a:p>
            <a:pPr marL="457200" lvl="1" indent="0">
              <a:spcBef>
                <a:spcPts val="0"/>
              </a:spcBef>
              <a:buNone/>
            </a:pPr>
            <a:r>
              <a:rPr lang="eu-ES" sz="900" dirty="0"/>
              <a:t>-NIK ERE MAITE ZAITUT (yo también te quiero)</a:t>
            </a:r>
          </a:p>
          <a:p>
            <a:pPr marL="457200" lvl="1" indent="0">
              <a:spcBef>
                <a:spcPts val="0"/>
              </a:spcBef>
              <a:buNone/>
            </a:pPr>
            <a:r>
              <a:rPr lang="eu-ES" sz="900" dirty="0"/>
              <a:t>-...</a:t>
            </a:r>
            <a:r>
              <a:rPr lang="eu-ES" sz="900" b="1" dirty="0"/>
              <a:t>ESKERRIK ASKO PARTE HARTZEAGATIK!    ONDO PASA</a:t>
            </a:r>
            <a:r>
              <a:rPr lang="eu-ES" sz="900" b="1" dirty="0" smtClean="0"/>
              <a:t>!!</a:t>
            </a:r>
            <a:endParaRPr lang="eu-ES" sz="900" dirty="0"/>
          </a:p>
        </p:txBody>
      </p:sp>
    </p:spTree>
    <p:extLst>
      <p:ext uri="{BB962C8B-B14F-4D97-AF65-F5344CB8AC3E}">
        <p14:creationId xmlns:p14="http://schemas.microsoft.com/office/powerpoint/2010/main" val="31796146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z="3600" dirty="0" smtClean="0"/>
              <a:t>WET-1 </a:t>
            </a:r>
            <a:r>
              <a:rPr lang="es-ES" sz="3600" dirty="0" err="1" smtClean="0"/>
              <a:t>altxorren</a:t>
            </a:r>
            <a:r>
              <a:rPr lang="es-ES" sz="3600" dirty="0" smtClean="0"/>
              <a:t> </a:t>
            </a:r>
            <a:r>
              <a:rPr lang="es-ES" sz="3600" dirty="0" err="1" smtClean="0"/>
              <a:t>hiru</a:t>
            </a:r>
            <a:r>
              <a:rPr lang="es-ES" sz="3600" dirty="0" smtClean="0"/>
              <a:t> </a:t>
            </a:r>
            <a:r>
              <a:rPr lang="es-ES" sz="3600" dirty="0" err="1" smtClean="0"/>
              <a:t>lagin</a:t>
            </a:r>
            <a:r>
              <a:rPr lang="es-ES" sz="3600" dirty="0" smtClean="0"/>
              <a:t>:</a:t>
            </a:r>
            <a:endParaRPr lang="es-ES" sz="3600" dirty="0"/>
          </a:p>
        </p:txBody>
      </p:sp>
      <p:sp>
        <p:nvSpPr>
          <p:cNvPr id="3" name="Marcador de contenido 2"/>
          <p:cNvSpPr>
            <a:spLocks noGrp="1"/>
          </p:cNvSpPr>
          <p:nvPr>
            <p:ph idx="1"/>
          </p:nvPr>
        </p:nvSpPr>
        <p:spPr/>
        <p:txBody>
          <a:bodyPr>
            <a:normAutofit fontScale="62500" lnSpcReduction="20000"/>
          </a:bodyPr>
          <a:lstStyle/>
          <a:p>
            <a:pPr>
              <a:spcBef>
                <a:spcPts val="0"/>
              </a:spcBef>
              <a:spcAft>
                <a:spcPts val="600"/>
              </a:spcAft>
            </a:pPr>
            <a:r>
              <a:rPr lang="eu-ES" sz="2500" b="1" dirty="0"/>
              <a:t>AUSKALO</a:t>
            </a:r>
            <a:r>
              <a:rPr lang="eu-ES" sz="2500" dirty="0" smtClean="0"/>
              <a:t>!</a:t>
            </a:r>
            <a:endParaRPr lang="eu-ES" sz="2500" dirty="0"/>
          </a:p>
          <a:p>
            <a:pPr marL="0" indent="0">
              <a:spcBef>
                <a:spcPts val="0"/>
              </a:spcBef>
              <a:spcAft>
                <a:spcPts val="600"/>
              </a:spcAft>
              <a:buNone/>
            </a:pPr>
            <a:r>
              <a:rPr lang="eu-ES" sz="2500" i="1" dirty="0"/>
              <a:t>-</a:t>
            </a:r>
            <a:r>
              <a:rPr lang="eu-ES" sz="2500" dirty="0"/>
              <a:t>puede que se trate de la contracción de "a buscarlo", es decir, a saber, quién sabe. La expresión indica el reconocimiento de la ignorancia, la incapacidad de comprenderlo todo, la dificultad de prever el rumbo de los acontecimientos.</a:t>
            </a:r>
          </a:p>
          <a:p>
            <a:r>
              <a:rPr lang="eu-ES" sz="2500" dirty="0"/>
              <a:t>Nola egin nahi ditugu gauzak Wikitokin? </a:t>
            </a:r>
          </a:p>
          <a:p>
            <a:pPr marL="0" indent="0" algn="ctr">
              <a:buNone/>
            </a:pPr>
            <a:r>
              <a:rPr lang="eu-ES" sz="2500" b="1" dirty="0"/>
              <a:t>EMEKI</a:t>
            </a:r>
            <a:r>
              <a:rPr lang="eu-ES" sz="2500" dirty="0"/>
              <a:t>...</a:t>
            </a:r>
          </a:p>
          <a:p>
            <a:r>
              <a:rPr lang="eu-ES" sz="2500" b="1" dirty="0" smtClean="0"/>
              <a:t>HUTS</a:t>
            </a:r>
            <a:endParaRPr lang="eu-ES" sz="2500" dirty="0"/>
          </a:p>
          <a:p>
            <a:pPr marL="0" indent="0">
              <a:spcBef>
                <a:spcPts val="0"/>
              </a:spcBef>
              <a:buNone/>
            </a:pPr>
            <a:endParaRPr lang="eu-ES" sz="2500" dirty="0"/>
          </a:p>
          <a:p>
            <a:pPr marL="0" indent="0">
              <a:spcBef>
                <a:spcPts val="0"/>
              </a:spcBef>
              <a:buNone/>
            </a:pPr>
            <a:r>
              <a:rPr lang="eu-ES" sz="2500" dirty="0"/>
              <a:t>Huts egin</a:t>
            </a:r>
          </a:p>
          <a:p>
            <a:pPr marL="0" indent="0">
              <a:spcBef>
                <a:spcPts val="0"/>
              </a:spcBef>
              <a:buNone/>
            </a:pPr>
            <a:r>
              <a:rPr lang="eu-ES" sz="2500" dirty="0"/>
              <a:t>Hutsetik sortu</a:t>
            </a:r>
          </a:p>
          <a:p>
            <a:pPr marL="0" indent="0">
              <a:spcBef>
                <a:spcPts val="0"/>
              </a:spcBef>
              <a:buNone/>
            </a:pPr>
            <a:r>
              <a:rPr lang="eu-ES" sz="2500" dirty="0"/>
              <a:t>Lau eta huts</a:t>
            </a:r>
          </a:p>
          <a:p>
            <a:pPr marL="0" indent="0">
              <a:spcBef>
                <a:spcPts val="0"/>
              </a:spcBef>
              <a:buNone/>
            </a:pPr>
            <a:r>
              <a:rPr lang="eu-ES" sz="2500" dirty="0"/>
              <a:t>Poltsa hutsa</a:t>
            </a:r>
          </a:p>
          <a:p>
            <a:pPr marL="0" indent="0">
              <a:spcBef>
                <a:spcPts val="0"/>
              </a:spcBef>
              <a:buNone/>
            </a:pPr>
            <a:r>
              <a:rPr lang="eu-ES" sz="2500" dirty="0"/>
              <a:t>Kafe hutsa</a:t>
            </a:r>
          </a:p>
          <a:p>
            <a:pPr marL="0" indent="0">
              <a:spcBef>
                <a:spcPts val="0"/>
              </a:spcBef>
              <a:buNone/>
            </a:pPr>
            <a:r>
              <a:rPr lang="eu-ES" sz="2500" dirty="0"/>
              <a:t>Hitz hutsak</a:t>
            </a:r>
          </a:p>
          <a:p>
            <a:pPr marL="0" indent="0">
              <a:spcBef>
                <a:spcPts val="0"/>
              </a:spcBef>
              <a:buNone/>
            </a:pPr>
            <a:r>
              <a:rPr lang="eu-ES" sz="2500" dirty="0"/>
              <a:t>Bilutsik</a:t>
            </a:r>
          </a:p>
          <a:p>
            <a:pPr marL="0" indent="0">
              <a:spcBef>
                <a:spcPts val="0"/>
              </a:spcBef>
              <a:buNone/>
            </a:pPr>
            <a:r>
              <a:rPr lang="eu-ES" sz="2500" dirty="0" smtClean="0"/>
              <a:t>...</a:t>
            </a:r>
          </a:p>
          <a:p>
            <a:pPr marL="0" indent="0">
              <a:spcBef>
                <a:spcPts val="0"/>
              </a:spcBef>
              <a:buNone/>
            </a:pPr>
            <a:endParaRPr lang="eu-ES" dirty="0"/>
          </a:p>
        </p:txBody>
      </p:sp>
    </p:spTree>
    <p:extLst>
      <p:ext uri="{BB962C8B-B14F-4D97-AF65-F5344CB8AC3E}">
        <p14:creationId xmlns:p14="http://schemas.microsoft.com/office/powerpoint/2010/main" val="2612376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is-IS" sz="3600" dirty="0" smtClean="0"/>
              <a:t>…beste lagin bat:</a:t>
            </a:r>
            <a:endParaRPr lang="es-ES" sz="3600" dirty="0"/>
          </a:p>
        </p:txBody>
      </p:sp>
      <p:sp>
        <p:nvSpPr>
          <p:cNvPr id="3" name="Marcador de contenido 2"/>
          <p:cNvSpPr>
            <a:spLocks noGrp="1"/>
          </p:cNvSpPr>
          <p:nvPr>
            <p:ph idx="1"/>
          </p:nvPr>
        </p:nvSpPr>
        <p:spPr/>
        <p:txBody>
          <a:bodyPr>
            <a:normAutofit fontScale="62500" lnSpcReduction="20000"/>
          </a:bodyPr>
          <a:lstStyle/>
          <a:p>
            <a:r>
              <a:rPr lang="eu-ES" b="1" dirty="0"/>
              <a:t>MURSEGO: CUMBIA VILLERA DE LA CIUDAD </a:t>
            </a:r>
            <a:r>
              <a:rPr lang="eu-ES" b="1" dirty="0" smtClean="0"/>
              <a:t>ARMERA</a:t>
            </a:r>
            <a:endParaRPr lang="eu-ES" dirty="0"/>
          </a:p>
          <a:p>
            <a:pPr marL="0" indent="0">
              <a:buNone/>
            </a:pPr>
            <a:r>
              <a:rPr lang="eu-ES" i="1" dirty="0"/>
              <a:t>Cumbia esquimal no está tan mal, cumbia esquimal no está tan mal, ponte los guantes, ponte las botas, ponte orejeras, ponte manoplas. </a:t>
            </a:r>
            <a:br>
              <a:rPr lang="eu-ES" i="1" dirty="0"/>
            </a:br>
            <a:r>
              <a:rPr lang="eu-ES" i="1" dirty="0"/>
              <a:t/>
            </a:r>
            <a:br>
              <a:rPr lang="eu-ES" i="1" dirty="0"/>
            </a:br>
            <a:r>
              <a:rPr lang="eu-ES" i="1" dirty="0"/>
              <a:t>No está tan mal aunque no es tropical, yo a ti te quiero el frío da igual. </a:t>
            </a:r>
            <a:br>
              <a:rPr lang="eu-ES" i="1" dirty="0"/>
            </a:br>
            <a:r>
              <a:rPr lang="eu-ES" i="1" dirty="0"/>
              <a:t/>
            </a:r>
            <a:br>
              <a:rPr lang="eu-ES" i="1" dirty="0"/>
            </a:br>
            <a:r>
              <a:rPr lang="eu-ES" i="1" dirty="0"/>
              <a:t>Cumbia esquimal, cumbia esquimal, saltos de esquí, amor boreal, pantalón doble, grasa de foca, termolactíl, lana en la boca, no está tan mal, es animal, antes del fuego echamos la sal. </a:t>
            </a:r>
            <a:br>
              <a:rPr lang="eu-ES" i="1" dirty="0"/>
            </a:br>
            <a:r>
              <a:rPr lang="eu-ES" i="1" dirty="0"/>
              <a:t/>
            </a:r>
            <a:br>
              <a:rPr lang="eu-ES" i="1" dirty="0"/>
            </a:br>
            <a:r>
              <a:rPr lang="eu-ES" i="1" dirty="0"/>
              <a:t>Neu naiz zure gasolina, neu zure penizilina, berotzeko klima, behar duzun bitamina. Cumbia esquimal, no está tan mal, yo a ti te quiero la fiebre da igual. Ahaztu ‘couldina’, ahaztu ‘aspirina’, ahaztu morfina, gora anfetamina! </a:t>
            </a:r>
            <a:br>
              <a:rPr lang="eu-ES" i="1" dirty="0"/>
            </a:br>
            <a:r>
              <a:rPr lang="eu-ES" i="1" dirty="0"/>
              <a:t/>
            </a:r>
            <a:br>
              <a:rPr lang="eu-ES" i="1" dirty="0"/>
            </a:br>
            <a:r>
              <a:rPr lang="eu-ES" i="1" dirty="0"/>
              <a:t>Amor boreal, amor sin igual, la cumbia villera antitropical. Kendu sordina, jarri martxan turbina, zuk behar duzuna da nire gasolina. Nik diñot ‘dame más gasolina, dame más dame más dame más...’, emaidazu zure gasolina. </a:t>
            </a:r>
            <a:br>
              <a:rPr lang="eu-ES" i="1" dirty="0"/>
            </a:br>
            <a:r>
              <a:rPr lang="eu-ES" i="1" dirty="0"/>
              <a:t/>
            </a:r>
            <a:br>
              <a:rPr lang="eu-ES" i="1" dirty="0"/>
            </a:br>
            <a:r>
              <a:rPr lang="eu-ES" i="1" dirty="0"/>
              <a:t>Quitanieves para mi, quitanieves para ti, ‘frigodedo’ zuretzat, ‘frigodedo’ neretzat</a:t>
            </a:r>
            <a:r>
              <a:rPr lang="eu-ES" i="1" dirty="0" smtClean="0"/>
              <a:t>.</a:t>
            </a:r>
            <a:endParaRPr lang="eu-ES" i="1" dirty="0"/>
          </a:p>
          <a:p>
            <a:pPr marL="0" indent="0">
              <a:buNone/>
            </a:pPr>
            <a:r>
              <a:rPr lang="es-ES" dirty="0" smtClean="0"/>
              <a:t>*</a:t>
            </a:r>
            <a:r>
              <a:rPr lang="es-ES" dirty="0" err="1" smtClean="0"/>
              <a:t>Gaurko</a:t>
            </a:r>
            <a:r>
              <a:rPr lang="es-ES" dirty="0" smtClean="0"/>
              <a:t> </a:t>
            </a:r>
            <a:r>
              <a:rPr lang="es-ES" dirty="0" err="1" smtClean="0"/>
              <a:t>altxorra</a:t>
            </a:r>
            <a:r>
              <a:rPr lang="es-ES" dirty="0" smtClean="0"/>
              <a:t>, </a:t>
            </a:r>
            <a:r>
              <a:rPr lang="es-ES" dirty="0" err="1" smtClean="0"/>
              <a:t>hemen</a:t>
            </a:r>
            <a:r>
              <a:rPr lang="es-ES" dirty="0" smtClean="0"/>
              <a:t> </a:t>
            </a:r>
            <a:r>
              <a:rPr lang="es-ES" dirty="0" err="1" smtClean="0"/>
              <a:t>bezala</a:t>
            </a:r>
            <a:r>
              <a:rPr lang="es-ES" dirty="0" smtClean="0"/>
              <a:t>, </a:t>
            </a:r>
            <a:r>
              <a:rPr lang="es-ES" dirty="0" err="1" smtClean="0"/>
              <a:t>abesti</a:t>
            </a:r>
            <a:r>
              <a:rPr lang="es-ES" dirty="0" smtClean="0"/>
              <a:t> </a:t>
            </a:r>
            <a:r>
              <a:rPr lang="es-ES" dirty="0" err="1" smtClean="0"/>
              <a:t>bat</a:t>
            </a:r>
            <a:r>
              <a:rPr lang="es-ES" dirty="0" smtClean="0"/>
              <a:t> den </a:t>
            </a:r>
            <a:r>
              <a:rPr lang="es-ES" dirty="0" err="1" smtClean="0"/>
              <a:t>kasuan</a:t>
            </a:r>
            <a:r>
              <a:rPr lang="es-ES" dirty="0" smtClean="0"/>
              <a:t>, </a:t>
            </a:r>
            <a:r>
              <a:rPr lang="es-ES" dirty="0" err="1" smtClean="0"/>
              <a:t>orrian</a:t>
            </a:r>
            <a:r>
              <a:rPr lang="es-ES" dirty="0" smtClean="0"/>
              <a:t> </a:t>
            </a:r>
            <a:r>
              <a:rPr lang="es-ES" dirty="0" err="1" smtClean="0"/>
              <a:t>abestiaren</a:t>
            </a:r>
            <a:r>
              <a:rPr lang="es-ES" dirty="0" smtClean="0"/>
              <a:t> letra </a:t>
            </a:r>
            <a:r>
              <a:rPr lang="es-ES" dirty="0" err="1" smtClean="0"/>
              <a:t>ekartzeaz</a:t>
            </a:r>
            <a:r>
              <a:rPr lang="es-ES" dirty="0" smtClean="0"/>
              <a:t> </a:t>
            </a:r>
            <a:r>
              <a:rPr lang="es-ES" dirty="0" err="1" smtClean="0"/>
              <a:t>gain</a:t>
            </a:r>
            <a:r>
              <a:rPr lang="es-ES" dirty="0" smtClean="0"/>
              <a:t> CD </a:t>
            </a:r>
            <a:r>
              <a:rPr lang="es-ES" dirty="0" err="1" smtClean="0"/>
              <a:t>bat</a:t>
            </a:r>
            <a:r>
              <a:rPr lang="es-ES" dirty="0" smtClean="0"/>
              <a:t> </a:t>
            </a:r>
            <a:r>
              <a:rPr lang="es-ES" dirty="0" err="1" smtClean="0"/>
              <a:t>dator</a:t>
            </a:r>
            <a:r>
              <a:rPr lang="es-ES" dirty="0" smtClean="0"/>
              <a:t>, </a:t>
            </a:r>
            <a:r>
              <a:rPr lang="es-ES" dirty="0" err="1" smtClean="0"/>
              <a:t>bertan</a:t>
            </a:r>
            <a:r>
              <a:rPr lang="es-ES" dirty="0" smtClean="0"/>
              <a:t> </a:t>
            </a:r>
            <a:r>
              <a:rPr lang="es-ES" dirty="0" err="1" smtClean="0"/>
              <a:t>abesti</a:t>
            </a:r>
            <a:r>
              <a:rPr lang="es-ES" dirty="0" smtClean="0"/>
              <a:t> </a:t>
            </a:r>
            <a:r>
              <a:rPr lang="es-ES" dirty="0" err="1" smtClean="0"/>
              <a:t>hau</a:t>
            </a:r>
            <a:r>
              <a:rPr lang="es-ES" dirty="0" smtClean="0"/>
              <a:t> eta </a:t>
            </a:r>
            <a:r>
              <a:rPr lang="es-ES" dirty="0" err="1" smtClean="0"/>
              <a:t>beste</a:t>
            </a:r>
            <a:r>
              <a:rPr lang="es-ES" dirty="0" smtClean="0"/>
              <a:t> </a:t>
            </a:r>
            <a:r>
              <a:rPr lang="es-ES" dirty="0" err="1" smtClean="0"/>
              <a:t>bat</a:t>
            </a:r>
            <a:r>
              <a:rPr lang="es-ES" dirty="0" smtClean="0"/>
              <a:t> </a:t>
            </a:r>
            <a:r>
              <a:rPr lang="es-ES" dirty="0" err="1" smtClean="0"/>
              <a:t>aditu</a:t>
            </a:r>
            <a:r>
              <a:rPr lang="es-ES" dirty="0" smtClean="0"/>
              <a:t> </a:t>
            </a:r>
            <a:r>
              <a:rPr lang="es-ES" dirty="0" err="1" smtClean="0"/>
              <a:t>daitezkeelarik</a:t>
            </a:r>
            <a:r>
              <a:rPr lang="es-ES" dirty="0" smtClean="0"/>
              <a:t>.</a:t>
            </a:r>
            <a:endParaRPr lang="es-ES" dirty="0"/>
          </a:p>
        </p:txBody>
      </p:sp>
    </p:spTree>
    <p:extLst>
      <p:ext uri="{BB962C8B-B14F-4D97-AF65-F5344CB8AC3E}">
        <p14:creationId xmlns:p14="http://schemas.microsoft.com/office/powerpoint/2010/main" val="22503132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u-ES" sz="2000" dirty="0"/>
              <a:t>EUSKARAREN GOZOTEGIA kutxa barrutik pasa diren edukien erakusketa-lekua da, non Paretako Euskarategi bat sortzen den egunez-egun</a:t>
            </a:r>
            <a:r>
              <a:rPr lang="eu-ES" sz="2000" dirty="0" smtClean="0"/>
              <a:t>...</a:t>
            </a:r>
            <a:endParaRPr lang="es-ES" sz="2000" dirty="0"/>
          </a:p>
        </p:txBody>
      </p:sp>
      <p:pic>
        <p:nvPicPr>
          <p:cNvPr id="5" name="Marcador de contenido 4" descr="P1010228.JPG"/>
          <p:cNvPicPr>
            <a:picLocks noGrp="1" noChangeAspect="1"/>
          </p:cNvPicPr>
          <p:nvPr>
            <p:ph idx="1"/>
          </p:nvPr>
        </p:nvPicPr>
        <p:blipFill>
          <a:blip r:embed="rId2" cstate="print">
            <a:extLst>
              <a:ext uri="{28A0092B-C50C-407E-A947-70E740481C1C}">
                <a14:useLocalDpi xmlns:a14="http://schemas.microsoft.com/office/drawing/2010/main" val="0"/>
              </a:ext>
            </a:extLst>
          </a:blip>
          <a:srcRect l="-25175" r="-25175"/>
          <a:stretch>
            <a:fillRect/>
          </a:stretch>
        </p:blipFill>
        <p:spPr/>
      </p:pic>
    </p:spTree>
    <p:extLst>
      <p:ext uri="{BB962C8B-B14F-4D97-AF65-F5344CB8AC3E}">
        <p14:creationId xmlns:p14="http://schemas.microsoft.com/office/powerpoint/2010/main" val="38659647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u-ES" dirty="0">
                <a:solidFill>
                  <a:srgbClr val="D94CE1"/>
                </a:solidFill>
              </a:rPr>
              <a:t>THE TORTIL IS PREST </a:t>
            </a:r>
            <a:endParaRPr lang="es-ES" dirty="0"/>
          </a:p>
        </p:txBody>
      </p:sp>
      <p:sp>
        <p:nvSpPr>
          <p:cNvPr id="3" name="Marcador de contenido 2"/>
          <p:cNvSpPr>
            <a:spLocks noGrp="1"/>
          </p:cNvSpPr>
          <p:nvPr>
            <p:ph idx="1"/>
          </p:nvPr>
        </p:nvSpPr>
        <p:spPr/>
        <p:txBody>
          <a:bodyPr/>
          <a:lstStyle/>
          <a:p>
            <a:r>
              <a:rPr lang="eu-ES" dirty="0" smtClean="0"/>
              <a:t>Baina WET-1ekin </a:t>
            </a:r>
            <a:r>
              <a:rPr lang="eu-ES" dirty="0"/>
              <a:t>batera </a:t>
            </a:r>
            <a:r>
              <a:rPr lang="eu-ES" dirty="0" smtClean="0"/>
              <a:t>gutxienez beste </a:t>
            </a:r>
            <a:r>
              <a:rPr lang="eu-ES" dirty="0"/>
              <a:t>bi ekimen ere abiatu genituen </a:t>
            </a:r>
            <a:r>
              <a:rPr lang="eu-ES" dirty="0" smtClean="0"/>
              <a:t>Wikitokin The Tortil is Prest  egonaldian:</a:t>
            </a:r>
          </a:p>
          <a:p>
            <a:pPr marL="1143000" lvl="3" indent="0">
              <a:buNone/>
            </a:pPr>
            <a:r>
              <a:rPr lang="eu-ES" sz="2400" dirty="0" smtClean="0"/>
              <a:t>- Berba bazkaria</a:t>
            </a:r>
          </a:p>
          <a:p>
            <a:pPr marL="1143000" lvl="3" indent="0">
              <a:buNone/>
            </a:pPr>
            <a:r>
              <a:rPr lang="eu-ES" sz="2400" dirty="0" smtClean="0"/>
              <a:t>- Euskara tailer esperimentala</a:t>
            </a:r>
            <a:endParaRPr lang="eu-ES" sz="2400" dirty="0"/>
          </a:p>
          <a:p>
            <a:pPr marL="1143000" lvl="3" indent="0">
              <a:buNone/>
            </a:pPr>
            <a:endParaRPr lang="es-ES" sz="2400" dirty="0"/>
          </a:p>
        </p:txBody>
      </p:sp>
    </p:spTree>
    <p:extLst>
      <p:ext uri="{BB962C8B-B14F-4D97-AF65-F5344CB8AC3E}">
        <p14:creationId xmlns:p14="http://schemas.microsoft.com/office/powerpoint/2010/main" val="32576713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u-ES" b="1" dirty="0">
                <a:solidFill>
                  <a:srgbClr val="D94CE1"/>
                </a:solidFill>
              </a:rPr>
              <a:t>BERBA </a:t>
            </a:r>
            <a:r>
              <a:rPr lang="eu-ES" b="1" dirty="0" smtClean="0">
                <a:solidFill>
                  <a:srgbClr val="D94CE1"/>
                </a:solidFill>
              </a:rPr>
              <a:t>BAZKARIA</a:t>
            </a:r>
            <a:endParaRPr lang="es-ES" dirty="0">
              <a:solidFill>
                <a:srgbClr val="D94CE1"/>
              </a:solidFill>
            </a:endParaRPr>
          </a:p>
        </p:txBody>
      </p:sp>
      <p:sp>
        <p:nvSpPr>
          <p:cNvPr id="3" name="Marcador de contenido 2"/>
          <p:cNvSpPr>
            <a:spLocks noGrp="1"/>
          </p:cNvSpPr>
          <p:nvPr>
            <p:ph sz="half" idx="1"/>
          </p:nvPr>
        </p:nvSpPr>
        <p:spPr/>
        <p:txBody>
          <a:bodyPr>
            <a:normAutofit fontScale="70000" lnSpcReduction="20000"/>
          </a:bodyPr>
          <a:lstStyle/>
          <a:p>
            <a:r>
              <a:rPr lang="eu-ES" dirty="0"/>
              <a:t>Ez gara izango berba bazkaria antolatzen duen lehen elkarte edo komunitatea, baina hau bada Wikitokin egin den holako lehen saiakera. </a:t>
            </a:r>
          </a:p>
          <a:p>
            <a:r>
              <a:rPr lang="eu-ES" dirty="0"/>
              <a:t>15 bat kide elkartu ginen 2017ko otsailaren 15ean, euskararekiko harreman eta ezagutza anitzekin eta hitzak partekatzeaz gain, janaria ere partekatu genuen.</a:t>
            </a:r>
          </a:p>
          <a:p>
            <a:r>
              <a:rPr lang="eu-ES" dirty="0"/>
              <a:t>* Elkarrekin euskaraz bazkaltzea gauza esporadiko bezala egiten bada ez dauka agian indar berezirik, baina hartarako ohitura sortuz gero eta astean behingo hitzordu bilakatuz gero Wikitokiren euskararen arnasgune bilaka zitekeela pentsatu genuen.</a:t>
            </a:r>
          </a:p>
          <a:p>
            <a:endParaRPr lang="es-ES" dirty="0"/>
          </a:p>
        </p:txBody>
      </p:sp>
      <p:pic>
        <p:nvPicPr>
          <p:cNvPr id="6" name="Marcador de contenido 5" descr="IMG_0647.JPG"/>
          <p:cNvPicPr>
            <a:picLocks noGrp="1" noChangeAspect="1"/>
          </p:cNvPicPr>
          <p:nvPr>
            <p:ph sz="half" idx="2"/>
          </p:nvPr>
        </p:nvPicPr>
        <p:blipFill>
          <a:blip r:embed="rId2" cstate="print">
            <a:extLst>
              <a:ext uri="{28A0092B-C50C-407E-A947-70E740481C1C}">
                <a14:useLocalDpi xmlns:a14="http://schemas.microsoft.com/office/drawing/2010/main" val="0"/>
              </a:ext>
            </a:extLst>
          </a:blip>
          <a:srcRect t="5675" b="5675"/>
          <a:stretch>
            <a:fillRect/>
          </a:stretch>
        </p:blipFill>
        <p:spPr/>
      </p:pic>
      <p:pic>
        <p:nvPicPr>
          <p:cNvPr id="7" name="Marcador de contenido 6" descr="IMG_0644.JPG"/>
          <p:cNvPicPr>
            <a:picLocks noGrp="1" noChangeAspect="1"/>
          </p:cNvPicPr>
          <p:nvPr>
            <p:ph sz="half" idx="14"/>
          </p:nvPr>
        </p:nvPicPr>
        <p:blipFill>
          <a:blip r:embed="rId3" cstate="print">
            <a:extLst>
              <a:ext uri="{28A0092B-C50C-407E-A947-70E740481C1C}">
                <a14:useLocalDpi xmlns:a14="http://schemas.microsoft.com/office/drawing/2010/main" val="0"/>
              </a:ext>
            </a:extLst>
          </a:blip>
          <a:srcRect t="5675" b="5675"/>
          <a:stretch>
            <a:fillRect/>
          </a:stretch>
        </p:blipFill>
        <p:spPr/>
      </p:pic>
    </p:spTree>
    <p:extLst>
      <p:ext uri="{BB962C8B-B14F-4D97-AF65-F5344CB8AC3E}">
        <p14:creationId xmlns:p14="http://schemas.microsoft.com/office/powerpoint/2010/main" val="21778470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u-ES" sz="3200" b="1" dirty="0">
                <a:solidFill>
                  <a:srgbClr val="D94CE1"/>
                </a:solidFill>
              </a:rPr>
              <a:t>EUSKARA TAILER </a:t>
            </a:r>
            <a:r>
              <a:rPr lang="eu-ES" sz="3200" b="1" dirty="0" smtClean="0">
                <a:solidFill>
                  <a:srgbClr val="D94CE1"/>
                </a:solidFill>
              </a:rPr>
              <a:t>ESPERIMENTALA</a:t>
            </a:r>
            <a:endParaRPr lang="es-ES" sz="3200" dirty="0">
              <a:solidFill>
                <a:srgbClr val="D94CE1"/>
              </a:solidFill>
            </a:endParaRPr>
          </a:p>
        </p:txBody>
      </p:sp>
      <p:sp>
        <p:nvSpPr>
          <p:cNvPr id="3" name="Marcador de contenido 2"/>
          <p:cNvSpPr>
            <a:spLocks noGrp="1"/>
          </p:cNvSpPr>
          <p:nvPr>
            <p:ph sz="half" idx="1"/>
          </p:nvPr>
        </p:nvSpPr>
        <p:spPr>
          <a:xfrm>
            <a:off x="723900" y="1586753"/>
            <a:ext cx="3776472" cy="3348410"/>
          </a:xfrm>
        </p:spPr>
        <p:txBody>
          <a:bodyPr>
            <a:normAutofit/>
          </a:bodyPr>
          <a:lstStyle/>
          <a:p>
            <a:r>
              <a:rPr lang="eu-ES" sz="1500" dirty="0"/>
              <a:t>Arratsalde batez Euskara Ikasteko Gune Esperimentala izan daitekeena frogatu genuen, txikian. Josu Esnaolaren laguntzaz denok onartzen gintuen tailer bat antolatu zen. Wikitokiko 8 kide elkartu ginen 2017ko otsailaren 22an, zerotik infinitora euskara gure arteko harremanetarako frogatzen.</a:t>
            </a:r>
          </a:p>
          <a:p>
            <a:r>
              <a:rPr lang="eu-ES" sz="1500" dirty="0"/>
              <a:t>Tailerraren planteamendua jolas eta komunikaziotik egin zen, umorea eta sormena uztartuz. </a:t>
            </a:r>
          </a:p>
        </p:txBody>
      </p:sp>
      <p:pic>
        <p:nvPicPr>
          <p:cNvPr id="6" name="Marcador de contenido 5" descr="IMG_20170222_182930.jpg"/>
          <p:cNvPicPr>
            <a:picLocks noGrp="1" noChangeAspect="1"/>
          </p:cNvPicPr>
          <p:nvPr>
            <p:ph sz="half" idx="2"/>
          </p:nvPr>
        </p:nvPicPr>
        <p:blipFill>
          <a:blip r:embed="rId2" cstate="print">
            <a:extLst>
              <a:ext uri="{28A0092B-C50C-407E-A947-70E740481C1C}">
                <a14:useLocalDpi xmlns:a14="http://schemas.microsoft.com/office/drawing/2010/main" val="0"/>
              </a:ext>
            </a:extLst>
          </a:blip>
          <a:srcRect t="10145" b="10145"/>
          <a:stretch>
            <a:fillRect/>
          </a:stretch>
        </p:blipFill>
        <p:spPr/>
      </p:pic>
      <p:sp>
        <p:nvSpPr>
          <p:cNvPr id="5" name="Marcador de contenido 4"/>
          <p:cNvSpPr>
            <a:spLocks noGrp="1"/>
          </p:cNvSpPr>
          <p:nvPr>
            <p:ph sz="half" idx="14"/>
          </p:nvPr>
        </p:nvSpPr>
        <p:spPr>
          <a:xfrm>
            <a:off x="726141" y="4935162"/>
            <a:ext cx="7691719" cy="1356449"/>
          </a:xfrm>
          <a:solidFill>
            <a:schemeClr val="accent2">
              <a:lumMod val="40000"/>
              <a:lumOff val="60000"/>
            </a:schemeClr>
          </a:solidFill>
        </p:spPr>
        <p:txBody>
          <a:bodyPr>
            <a:noAutofit/>
          </a:bodyPr>
          <a:lstStyle/>
          <a:p>
            <a:pPr marL="0" indent="0" algn="ctr">
              <a:buNone/>
            </a:pPr>
            <a:r>
              <a:rPr lang="eu-ES" sz="1600" dirty="0" smtClean="0"/>
              <a:t>Tailer </a:t>
            </a:r>
            <a:r>
              <a:rPr lang="eu-ES" sz="1600" dirty="0"/>
              <a:t>hau balizko epe luzerako EUSKARA IKASTEKO GUNE ESPERIMENTAL baten sorkuntzaren hastapen bezala ulertu dugu, ohiko euskaltegietatik at euskara ikasteko beste moduak egon daitezkeela (gustagarriak, goxoagoak, moldagarriagoak…) pentsatzen dugulako, eta halakorik sortzeko Wikitoki unerik aproposena izan daitekeelakoan.</a:t>
            </a:r>
          </a:p>
          <a:p>
            <a:pPr algn="r"/>
            <a:endParaRPr lang="es-ES" sz="1500" dirty="0"/>
          </a:p>
        </p:txBody>
      </p:sp>
    </p:spTree>
    <p:extLst>
      <p:ext uri="{BB962C8B-B14F-4D97-AF65-F5344CB8AC3E}">
        <p14:creationId xmlns:p14="http://schemas.microsoft.com/office/powerpoint/2010/main" val="41799059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spcBef>
                <a:spcPts val="0"/>
              </a:spcBef>
              <a:spcAft>
                <a:spcPts val="600"/>
              </a:spcAft>
            </a:pPr>
            <a:r>
              <a:rPr lang="eu-ES" sz="1400" dirty="0">
                <a:solidFill>
                  <a:srgbClr val="D94CE1"/>
                </a:solidFill>
              </a:rPr>
              <a:t>THE TORTIL IS PREST </a:t>
            </a:r>
            <a:r>
              <a:rPr lang="eu-ES" sz="1400" dirty="0" smtClean="0"/>
              <a:t>EGONALDIA </a:t>
            </a:r>
            <a:r>
              <a:rPr lang="eu-ES" sz="1400" dirty="0"/>
              <a:t>OTSAILAREKIN BATERA AMAITU </a:t>
            </a:r>
            <a:r>
              <a:rPr lang="eu-ES" sz="1400" dirty="0" smtClean="0"/>
              <a:t>ZEN</a:t>
            </a:r>
            <a:r>
              <a:rPr lang="eu-ES" sz="1400" dirty="0"/>
              <a:t> </a:t>
            </a:r>
            <a:br>
              <a:rPr lang="eu-ES" sz="1400" dirty="0"/>
            </a:br>
            <a:r>
              <a:rPr lang="eu-ES" sz="1400" dirty="0"/>
              <a:t>ABIATU DIREN EKIMEN XUME HAUEK JARRAIPEN IRAUNKORRA BEHAR </a:t>
            </a:r>
            <a:r>
              <a:rPr lang="eu-ES" sz="1400" dirty="0" smtClean="0"/>
              <a:t>DUTE</a:t>
            </a:r>
            <a:r>
              <a:rPr lang="eu-ES" sz="1400" dirty="0"/>
              <a:t> </a:t>
            </a:r>
            <a:br>
              <a:rPr lang="eu-ES" sz="1400" dirty="0"/>
            </a:br>
            <a:r>
              <a:rPr lang="eu-ES" sz="1400" dirty="0"/>
              <a:t>EUSKARAREN BIDEA INFINITOA </a:t>
            </a:r>
            <a:r>
              <a:rPr lang="eu-ES" sz="1400" dirty="0" smtClean="0"/>
              <a:t>DA</a:t>
            </a:r>
            <a:r>
              <a:rPr lang="eu-ES" sz="1400" dirty="0"/>
              <a:t> </a:t>
            </a:r>
            <a:br>
              <a:rPr lang="eu-ES" sz="1400" dirty="0"/>
            </a:br>
            <a:r>
              <a:rPr lang="eu-ES" sz="1400" dirty="0" smtClean="0"/>
              <a:t>...GURE </a:t>
            </a:r>
            <a:r>
              <a:rPr lang="eu-ES" sz="1400" dirty="0"/>
              <a:t>GOGOAREN </a:t>
            </a:r>
            <a:r>
              <a:rPr lang="eu-ES" sz="1400" dirty="0" smtClean="0"/>
              <a:t>ARABERA:</a:t>
            </a:r>
            <a:endParaRPr lang="eu-ES" sz="1400" dirty="0"/>
          </a:p>
        </p:txBody>
      </p:sp>
      <p:pic>
        <p:nvPicPr>
          <p:cNvPr id="4" name="Marcador de contenido 3" descr="ProposamenMapa.JPG"/>
          <p:cNvPicPr>
            <a:picLocks noGrp="1" noChangeAspect="1"/>
          </p:cNvPicPr>
          <p:nvPr>
            <p:ph idx="1"/>
          </p:nvPr>
        </p:nvPicPr>
        <p:blipFill>
          <a:blip r:embed="rId2" cstate="print">
            <a:extLst>
              <a:ext uri="{28A0092B-C50C-407E-A947-70E740481C1C}">
                <a14:useLocalDpi xmlns:a14="http://schemas.microsoft.com/office/drawing/2010/main" val="0"/>
              </a:ext>
            </a:extLst>
          </a:blip>
          <a:srcRect l="-10428" r="-10428"/>
          <a:stretch>
            <a:fillRect/>
          </a:stretch>
        </p:blipFill>
        <p:spPr/>
      </p:pic>
    </p:spTree>
    <p:extLst>
      <p:ext uri="{BB962C8B-B14F-4D97-AF65-F5344CB8AC3E}">
        <p14:creationId xmlns:p14="http://schemas.microsoft.com/office/powerpoint/2010/main" val="36463039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u-ES" sz="2800" b="1" dirty="0">
                <a:solidFill>
                  <a:srgbClr val="D94CE1"/>
                </a:solidFill>
              </a:rPr>
              <a:t>the tortil is prest </a:t>
            </a:r>
            <a:r>
              <a:rPr lang="eu-ES" sz="2800" dirty="0">
                <a:solidFill>
                  <a:srgbClr val="D94CE1"/>
                </a:solidFill>
              </a:rPr>
              <a:t/>
            </a:r>
            <a:br>
              <a:rPr lang="eu-ES" sz="2800" dirty="0">
                <a:solidFill>
                  <a:srgbClr val="D94CE1"/>
                </a:solidFill>
              </a:rPr>
            </a:br>
            <a:r>
              <a:rPr lang="eu-ES" sz="2800" b="1" dirty="0">
                <a:solidFill>
                  <a:srgbClr val="D94CE1"/>
                </a:solidFill>
              </a:rPr>
              <a:t> </a:t>
            </a:r>
            <a:r>
              <a:rPr lang="eu-ES" sz="2600" b="1" dirty="0" smtClean="0">
                <a:solidFill>
                  <a:srgbClr val="D94CE1"/>
                </a:solidFill>
              </a:rPr>
              <a:t>PROPOSAMEN </a:t>
            </a:r>
            <a:r>
              <a:rPr lang="eu-ES" sz="2600" b="1" dirty="0">
                <a:solidFill>
                  <a:srgbClr val="D94CE1"/>
                </a:solidFill>
              </a:rPr>
              <a:t>EZBERDINEN </a:t>
            </a:r>
            <a:r>
              <a:rPr lang="eu-ES" sz="2600" b="1" dirty="0" smtClean="0">
                <a:solidFill>
                  <a:srgbClr val="D94CE1"/>
                </a:solidFill>
              </a:rPr>
              <a:t>LABURPENA (1):</a:t>
            </a:r>
            <a:endParaRPr lang="es-ES" sz="2600" dirty="0">
              <a:solidFill>
                <a:srgbClr val="D94CE1"/>
              </a:solidFill>
            </a:endParaRPr>
          </a:p>
        </p:txBody>
      </p:sp>
      <p:sp>
        <p:nvSpPr>
          <p:cNvPr id="3" name="Marcador de contenido 2"/>
          <p:cNvSpPr>
            <a:spLocks noGrp="1"/>
          </p:cNvSpPr>
          <p:nvPr>
            <p:ph idx="1"/>
          </p:nvPr>
        </p:nvSpPr>
        <p:spPr/>
        <p:txBody>
          <a:bodyPr>
            <a:normAutofit fontScale="62500" lnSpcReduction="20000"/>
          </a:bodyPr>
          <a:lstStyle/>
          <a:p>
            <a:r>
              <a:rPr lang="eu-ES" dirty="0">
                <a:solidFill>
                  <a:schemeClr val="tx1"/>
                </a:solidFill>
              </a:rPr>
              <a:t>1-WET1-EL EUSKERA EN BANDEJA. Helburuak: modu informal eta jostakari batean euskarazko harremanak sustatzea; euskararen bitxiak oparitzea; euskal kulturaren erreferente garrantzitsu batzuk partekatzea; agerian jarri euskararen komunikagarritasuna, edertasuna eta balioa. </a:t>
            </a:r>
          </a:p>
          <a:p>
            <a:r>
              <a:rPr lang="eu-ES" dirty="0"/>
              <a:t>2-SEÑALEKTIKA: Espazio fisikoan dauden objetuei euren euskarazko izena erantsi, pegatinen bidez edo, ezer ez dakitenek lexiko apur bat eskuratze aldera. Nola burutu? Norekin Adostu Behar? Nik egin ala denon artean... </a:t>
            </a:r>
            <a:r>
              <a:rPr lang="es-ES" dirty="0" smtClean="0"/>
              <a:t>T</a:t>
            </a:r>
            <a:r>
              <a:rPr lang="eu-ES" dirty="0" smtClean="0"/>
              <a:t>ailerrean?</a:t>
            </a:r>
            <a:endParaRPr lang="eu-ES" dirty="0"/>
          </a:p>
          <a:p>
            <a:r>
              <a:rPr lang="eu-ES" dirty="0"/>
              <a:t>3-WIKI-HIZTEGIA EUSKARATU... Baina Zein Da Hiztegi Hori?? Non Dago, nola kudeatu</a:t>
            </a:r>
            <a:r>
              <a:rPr lang="eu-ES" dirty="0" smtClean="0"/>
              <a:t>?</a:t>
            </a:r>
            <a:endParaRPr lang="eu-ES" dirty="0"/>
          </a:p>
          <a:p>
            <a:r>
              <a:rPr lang="eu-ES" dirty="0"/>
              <a:t>4-BERBA-BAZKARIA. Berbalagunaren formula, baina WTn dagoen aisi-partekatu espazio nagusian aplikatua. Rutina txiki baten forman hartzen du bere zentzu osoa, esporadikoki eginez baino gehiago</a:t>
            </a:r>
            <a:r>
              <a:rPr lang="eu-ES" dirty="0" smtClean="0"/>
              <a:t>.</a:t>
            </a:r>
          </a:p>
          <a:p>
            <a:r>
              <a:rPr lang="eu-ES" dirty="0"/>
              <a:t>5-SORMEN EUSKARA TAILERRAK. Cómo queremos aprender euskera? Jolasen bidez eta Komunikazioari lehentasuna emanez; ahozkotasuna idatziaren aurretik; adierazkortasuna zuzentasunaren aurretik; jarioa konplexuen gainetik; "euskara zikin tailerra"... Saiakera guztiz esperimentala! Desde el placer y las necesidades de cada una</a:t>
            </a:r>
            <a:r>
              <a:rPr lang="eu-ES" dirty="0" smtClean="0"/>
              <a:t>.</a:t>
            </a:r>
            <a:endParaRPr lang="eu-ES" dirty="0"/>
          </a:p>
        </p:txBody>
      </p:sp>
    </p:spTree>
    <p:extLst>
      <p:ext uri="{BB962C8B-B14F-4D97-AF65-F5344CB8AC3E}">
        <p14:creationId xmlns:p14="http://schemas.microsoft.com/office/powerpoint/2010/main" val="4011398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u-ES" sz="2800" b="1" dirty="0">
                <a:solidFill>
                  <a:srgbClr val="D94CE1"/>
                </a:solidFill>
              </a:rPr>
              <a:t>the tortil is prest </a:t>
            </a:r>
            <a:r>
              <a:rPr lang="eu-ES" sz="2800" dirty="0">
                <a:solidFill>
                  <a:srgbClr val="D94CE1"/>
                </a:solidFill>
              </a:rPr>
              <a:t/>
            </a:r>
            <a:br>
              <a:rPr lang="eu-ES" sz="2800" dirty="0">
                <a:solidFill>
                  <a:srgbClr val="D94CE1"/>
                </a:solidFill>
              </a:rPr>
            </a:br>
            <a:r>
              <a:rPr lang="eu-ES" sz="2600" b="1" dirty="0">
                <a:solidFill>
                  <a:srgbClr val="D94CE1"/>
                </a:solidFill>
              </a:rPr>
              <a:t> PROPOSAMEN EZBERDINEN </a:t>
            </a:r>
            <a:r>
              <a:rPr lang="eu-ES" sz="2600" b="1" dirty="0" smtClean="0">
                <a:solidFill>
                  <a:srgbClr val="D94CE1"/>
                </a:solidFill>
              </a:rPr>
              <a:t>LABURPENA (2):</a:t>
            </a:r>
            <a:endParaRPr lang="es-ES" sz="2600" dirty="0"/>
          </a:p>
        </p:txBody>
      </p:sp>
      <p:sp>
        <p:nvSpPr>
          <p:cNvPr id="3" name="Marcador de contenido 2"/>
          <p:cNvSpPr>
            <a:spLocks noGrp="1"/>
          </p:cNvSpPr>
          <p:nvPr>
            <p:ph idx="1"/>
          </p:nvPr>
        </p:nvSpPr>
        <p:spPr/>
        <p:txBody>
          <a:bodyPr>
            <a:normAutofit fontScale="70000" lnSpcReduction="20000"/>
          </a:bodyPr>
          <a:lstStyle/>
          <a:p>
            <a:r>
              <a:rPr lang="eu-ES" dirty="0"/>
              <a:t>6-WIKITOKIN EUSKARA IKASTEKO GUNE ESPERIMENTALA GARATU -EPE LUZERA-. Proiekturik potoloena, Euskal Herri mailan garrantzizkoa izan litekeena, barrura begira izateaz aparte. Aprender el euskera de forma más agradable, orgánica, divertida... que en los euskaltegis. Irekia, partehartzailea, sarean ere... Auzoari (edo hiriari, munduari) begira egingo litzateke. Hizkuntza-Bankuaren ideiari lotuta izan daiteke. Kudeaketa modua zehaztu beharko litzateke. Gogorik al dago? Indarrak jarriko ditugu</a:t>
            </a:r>
            <a:r>
              <a:rPr lang="eu-ES" dirty="0" smtClean="0"/>
              <a:t>?</a:t>
            </a:r>
            <a:endParaRPr lang="eu-ES" dirty="0"/>
          </a:p>
          <a:p>
            <a:r>
              <a:rPr lang="eu-ES" dirty="0"/>
              <a:t>7-BESTELAKO TAILER INTERESGARRIAK BILATU EUSKARAZ. Wikitokirekin harremana duten euskal-ahizpekin harremanetan: OlatuKoop, PinkGorillas, Argia aldizkaria edo beste hamaika eragilerekin batera euskarazko jardunean aritu eta "euskara ekarri" WTra. ...Baina nork? Nola</a:t>
            </a:r>
            <a:r>
              <a:rPr lang="eu-ES" dirty="0" smtClean="0"/>
              <a:t>?</a:t>
            </a:r>
            <a:endParaRPr lang="eu-ES" dirty="0"/>
          </a:p>
          <a:p>
            <a:r>
              <a:rPr lang="eu-ES" dirty="0"/>
              <a:t>8-EUSKAL KULTURAKO JARDUERAK ANTOLATU. Wikitokin kulturatik dator jende gehiena baina egunerokoan oso guti lantzen da kultur arloa. Aurreko proposamenarekin lotua baina espezifikoagoa</a:t>
            </a:r>
            <a:r>
              <a:rPr lang="eu-ES" dirty="0" smtClean="0"/>
              <a:t>.</a:t>
            </a:r>
            <a:endParaRPr lang="eu-ES" dirty="0"/>
          </a:p>
          <a:p>
            <a:r>
              <a:rPr lang="eu-ES" dirty="0"/>
              <a:t>9-EUSKARAZKO KANPO-KOMUNIKAZIOA SUSTATU: TWITTER, BLOG, MAIL... Nork egiten du komunikazio hori? Nola sustatu? Pertsona horri (edo horiei) lagundu behar zaie?</a:t>
            </a:r>
          </a:p>
          <a:p>
            <a:endParaRPr lang="es-ES" dirty="0"/>
          </a:p>
        </p:txBody>
      </p:sp>
    </p:spTree>
    <p:extLst>
      <p:ext uri="{BB962C8B-B14F-4D97-AF65-F5344CB8AC3E}">
        <p14:creationId xmlns:p14="http://schemas.microsoft.com/office/powerpoint/2010/main" val="3538606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p:txBody>
          <a:bodyPr/>
          <a:lstStyle/>
          <a:p>
            <a:pPr marL="0" indent="0">
              <a:buNone/>
            </a:pPr>
            <a:r>
              <a:rPr lang="eu-ES" dirty="0"/>
              <a:t>Peru Calabaza Sabanek aurkeztea erabaki eta </a:t>
            </a:r>
          </a:p>
          <a:p>
            <a:pPr marL="0" indent="0">
              <a:buNone/>
            </a:pPr>
            <a:r>
              <a:rPr lang="eu-ES" sz="5400" dirty="0">
                <a:solidFill>
                  <a:srgbClr val="D94CE1"/>
                </a:solidFill>
              </a:rPr>
              <a:t>THE TORTIL IS PREST </a:t>
            </a:r>
            <a:r>
              <a:rPr lang="eu-ES" dirty="0"/>
              <a:t> proiektua aurkeztu zuen</a:t>
            </a:r>
          </a:p>
          <a:p>
            <a:pPr marL="0" indent="0">
              <a:buNone/>
            </a:pPr>
            <a:r>
              <a:rPr lang="eu-ES" sz="2800" dirty="0">
                <a:solidFill>
                  <a:srgbClr val="D94CE1"/>
                </a:solidFill>
              </a:rPr>
              <a:t>EUSKARA MAITASUNETIK, MESEDEZ ;) </a:t>
            </a:r>
            <a:r>
              <a:rPr lang="eu-ES" dirty="0"/>
              <a:t>azpitituluarekin</a:t>
            </a:r>
          </a:p>
          <a:p>
            <a:endParaRPr lang="es-ES" dirty="0"/>
          </a:p>
        </p:txBody>
      </p:sp>
    </p:spTree>
    <p:extLst>
      <p:ext uri="{BB962C8B-B14F-4D97-AF65-F5344CB8AC3E}">
        <p14:creationId xmlns:p14="http://schemas.microsoft.com/office/powerpoint/2010/main" val="13394167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u-ES" sz="2800" b="1" dirty="0">
                <a:solidFill>
                  <a:srgbClr val="D94CE1"/>
                </a:solidFill>
              </a:rPr>
              <a:t>the tortil is prest </a:t>
            </a:r>
            <a:r>
              <a:rPr lang="eu-ES" sz="2800" dirty="0">
                <a:solidFill>
                  <a:srgbClr val="D94CE1"/>
                </a:solidFill>
              </a:rPr>
              <a:t/>
            </a:r>
            <a:br>
              <a:rPr lang="eu-ES" sz="2800" dirty="0">
                <a:solidFill>
                  <a:srgbClr val="D94CE1"/>
                </a:solidFill>
              </a:rPr>
            </a:br>
            <a:r>
              <a:rPr lang="eu-ES" sz="2800" b="1" dirty="0">
                <a:solidFill>
                  <a:srgbClr val="D94CE1"/>
                </a:solidFill>
              </a:rPr>
              <a:t> </a:t>
            </a:r>
            <a:r>
              <a:rPr lang="eu-ES" sz="2600" b="1" dirty="0">
                <a:solidFill>
                  <a:srgbClr val="D94CE1"/>
                </a:solidFill>
              </a:rPr>
              <a:t>PROPOSAMEN EZBERDINEN LABURPENA </a:t>
            </a:r>
            <a:r>
              <a:rPr lang="eu-ES" sz="2600" b="1" dirty="0" smtClean="0">
                <a:solidFill>
                  <a:srgbClr val="D94CE1"/>
                </a:solidFill>
              </a:rPr>
              <a:t>(3):</a:t>
            </a:r>
            <a:endParaRPr lang="es-ES" sz="2600" dirty="0"/>
          </a:p>
        </p:txBody>
      </p:sp>
      <p:sp>
        <p:nvSpPr>
          <p:cNvPr id="3" name="Marcador de contenido 2"/>
          <p:cNvSpPr>
            <a:spLocks noGrp="1"/>
          </p:cNvSpPr>
          <p:nvPr>
            <p:ph idx="1"/>
          </p:nvPr>
        </p:nvSpPr>
        <p:spPr/>
        <p:txBody>
          <a:bodyPr>
            <a:normAutofit fontScale="70000" lnSpcReduction="20000"/>
          </a:bodyPr>
          <a:lstStyle/>
          <a:p>
            <a:r>
              <a:rPr lang="eu-ES" dirty="0"/>
              <a:t>10-EUSKAL COACH, ZAINDARI EDO ENTRENATZAILEA. Baten batzuek halako figuraren baten beharra aipatu zuten elkarrizketatan: Hemen aipatutako beste jarduera guztien talde arduraduna edo pertsona laguntzailea. Berez sortzen ez dena nork astindu? nola? </a:t>
            </a:r>
          </a:p>
          <a:p>
            <a:r>
              <a:rPr lang="eu-ES" dirty="0"/>
              <a:t>11-TXANGOAK, TALDE-PLANAK... Euskararen balio erantsi hori gabe egiten al dira halakoak WTn? Nola egin fortzatu samarra ez gertatzeko</a:t>
            </a:r>
            <a:r>
              <a:rPr lang="eu-ES" dirty="0" smtClean="0"/>
              <a:t>?</a:t>
            </a:r>
            <a:endParaRPr lang="eu-ES" dirty="0"/>
          </a:p>
          <a:p>
            <a:r>
              <a:rPr lang="eu-ES" dirty="0"/>
              <a:t>12-JATORRITIK EUSKARAZ SORTZEN DEN WIKITOKIREN PROIEKTU BAT MARTXAN JARRI. Wikitokiko euskaldunei bereziki zuzendutako oharra: Dakizuela zuotako batek baino gehiagok agertu duzuela gogo hau abenduan egindako elkarrizketatan. Jar zaitezte ados eta abiatu ezazue</a:t>
            </a:r>
            <a:r>
              <a:rPr lang="eu-ES" dirty="0" smtClean="0"/>
              <a:t>!!</a:t>
            </a:r>
            <a:endParaRPr lang="eu-ES" dirty="0"/>
          </a:p>
          <a:p>
            <a:r>
              <a:rPr lang="eu-ES" dirty="0"/>
              <a:t>13-EDUKI INTERESGARRIAK EUSKARAZ SORTU. ADIBIDEZ IKUSENTZUNEZKOAK. EUSKARAZKO FIKZIONARIOA ABERASTU ETA JOLASTU. Adibide bat: euskal youtuberren panorama desertikoa dela? eraiki dezagun Wikitokiko Youtuber kanala, eta sar ditzagun bertan gure frikadak, ideiak, txantxak eta manifestu politikoak... Okupatu ditzagun euskarazko kulturan hutsik somatzen ditugun espazioak</a:t>
            </a:r>
            <a:r>
              <a:rPr lang="eu-ES" dirty="0" smtClean="0"/>
              <a:t>!</a:t>
            </a:r>
            <a:endParaRPr lang="eu-ES" dirty="0"/>
          </a:p>
        </p:txBody>
      </p:sp>
    </p:spTree>
    <p:extLst>
      <p:ext uri="{BB962C8B-B14F-4D97-AF65-F5344CB8AC3E}">
        <p14:creationId xmlns:p14="http://schemas.microsoft.com/office/powerpoint/2010/main" val="33100405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sp>
        <p:nvSpPr>
          <p:cNvPr id="3" name="Marcador de contenido 2"/>
          <p:cNvSpPr>
            <a:spLocks noGrp="1"/>
          </p:cNvSpPr>
          <p:nvPr>
            <p:ph idx="1"/>
          </p:nvPr>
        </p:nvSpPr>
        <p:spPr>
          <a:xfrm>
            <a:off x="726141" y="1241005"/>
            <a:ext cx="7691719" cy="4917747"/>
          </a:xfrm>
        </p:spPr>
        <p:txBody>
          <a:bodyPr>
            <a:normAutofit/>
          </a:bodyPr>
          <a:lstStyle/>
          <a:p>
            <a:pPr marL="0" indent="0" algn="ctr">
              <a:buNone/>
            </a:pPr>
            <a:endParaRPr lang="es-ES" sz="6600" b="1" dirty="0" smtClean="0">
              <a:solidFill>
                <a:srgbClr val="D94CE1"/>
              </a:solidFill>
            </a:endParaRPr>
          </a:p>
          <a:p>
            <a:pPr marL="0" indent="0" algn="ctr">
              <a:buNone/>
            </a:pPr>
            <a:r>
              <a:rPr lang="is-IS" sz="6600" b="1" smtClean="0">
                <a:solidFill>
                  <a:srgbClr val="D94CE1"/>
                </a:solidFill>
              </a:rPr>
              <a:t>…eta abar...</a:t>
            </a:r>
            <a:endParaRPr lang="es-ES" sz="6600" b="1" dirty="0">
              <a:solidFill>
                <a:srgbClr val="D94CE1"/>
              </a:solidFill>
            </a:endParaRPr>
          </a:p>
        </p:txBody>
      </p:sp>
    </p:spTree>
    <p:extLst>
      <p:ext uri="{BB962C8B-B14F-4D97-AF65-F5344CB8AC3E}">
        <p14:creationId xmlns:p14="http://schemas.microsoft.com/office/powerpoint/2010/main" val="16755648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u-ES" dirty="0">
                <a:solidFill>
                  <a:srgbClr val="D94CE1"/>
                </a:solidFill>
              </a:rPr>
              <a:t>THE TORTIL IS PREST </a:t>
            </a:r>
            <a:endParaRPr lang="es-ES" dirty="0"/>
          </a:p>
        </p:txBody>
      </p:sp>
      <p:sp>
        <p:nvSpPr>
          <p:cNvPr id="3" name="Marcador de contenido 2"/>
          <p:cNvSpPr>
            <a:spLocks noGrp="1"/>
          </p:cNvSpPr>
          <p:nvPr>
            <p:ph idx="1"/>
          </p:nvPr>
        </p:nvSpPr>
        <p:spPr/>
        <p:txBody>
          <a:bodyPr>
            <a:normAutofit fontScale="92500" lnSpcReduction="20000"/>
          </a:bodyPr>
          <a:lstStyle/>
          <a:p>
            <a:pPr marL="0" indent="0">
              <a:buNone/>
            </a:pPr>
            <a:r>
              <a:rPr lang="eu-ES" dirty="0"/>
              <a:t>"Proiektu honek euskararen inguruan dauden zenbait klitxe astindu nahi ditu eta problemak arindu. </a:t>
            </a:r>
            <a:endParaRPr lang="eu-ES" dirty="0" smtClean="0"/>
          </a:p>
          <a:p>
            <a:pPr marL="0" indent="0">
              <a:buNone/>
            </a:pPr>
            <a:r>
              <a:rPr lang="eu-ES" dirty="0" smtClean="0"/>
              <a:t>[</a:t>
            </a:r>
            <a:r>
              <a:rPr lang="eu-ES" dirty="0"/>
              <a:t>Euskarak bizi dituen zama batzuk: 'Euskara hizkuntza inposatua zait', 'Ez du egunerokorako balio', 'Gal ez dadin bultzatu behar dugu gure euskera gaixoa', 'Euskal identitateari lotzen gaitu', 'Oso gramatika konplikatua dauka, oso zaila da ikasten', 'Ez dakit ongi eta ez naiz ausartzen mintzatzera'...]</a:t>
            </a:r>
          </a:p>
          <a:p>
            <a:pPr marL="0" indent="0">
              <a:buNone/>
            </a:pPr>
            <a:r>
              <a:rPr lang="eu-ES" dirty="0"/>
              <a:t>Wikitokiko biztanle bakoitzarentzat afektiboki euskarak  zer esan nahi duen jakin nahi dugu eta bakoitzak zer eman nahi (eta ahal) duen horren alde, zein zama askatu behar duen edo nola bizi nahi lukeen orohar elebitasunaren kontu hau. </a:t>
            </a:r>
            <a:r>
              <a:rPr lang="eu-ES" dirty="0" smtClean="0"/>
              <a:t>Hau da,</a:t>
            </a:r>
            <a:endParaRPr lang="eu-ES" dirty="0"/>
          </a:p>
          <a:p>
            <a:pPr marL="0" indent="0" algn="ctr">
              <a:buNone/>
            </a:pPr>
            <a:r>
              <a:rPr lang="eu-ES" dirty="0"/>
              <a:t>maparen erdigunean </a:t>
            </a:r>
            <a:r>
              <a:rPr lang="eu-ES" sz="3900" dirty="0"/>
              <a:t>MOTIBAZIOA</a:t>
            </a:r>
            <a:r>
              <a:rPr lang="eu-ES" dirty="0"/>
              <a:t> jarriko </a:t>
            </a:r>
            <a:r>
              <a:rPr lang="eu-ES" dirty="0" smtClean="0"/>
              <a:t>dugu." </a:t>
            </a:r>
            <a:endParaRPr lang="es-ES" dirty="0"/>
          </a:p>
        </p:txBody>
      </p:sp>
    </p:spTree>
    <p:extLst>
      <p:ext uri="{BB962C8B-B14F-4D97-AF65-F5344CB8AC3E}">
        <p14:creationId xmlns:p14="http://schemas.microsoft.com/office/powerpoint/2010/main" val="6526172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u-ES" dirty="0">
                <a:solidFill>
                  <a:srgbClr val="D94CE1"/>
                </a:solidFill>
              </a:rPr>
              <a:t>THE TORTIL IS PREST </a:t>
            </a:r>
            <a:endParaRPr lang="es-ES" dirty="0"/>
          </a:p>
        </p:txBody>
      </p:sp>
      <p:sp>
        <p:nvSpPr>
          <p:cNvPr id="3" name="Marcador de contenido 2"/>
          <p:cNvSpPr>
            <a:spLocks noGrp="1"/>
          </p:cNvSpPr>
          <p:nvPr>
            <p:ph idx="1"/>
          </p:nvPr>
        </p:nvSpPr>
        <p:spPr/>
        <p:txBody>
          <a:bodyPr/>
          <a:lstStyle/>
          <a:p>
            <a:pPr marL="0" indent="0">
              <a:buNone/>
            </a:pPr>
            <a:r>
              <a:rPr lang="eu-ES" dirty="0"/>
              <a:t>"</a:t>
            </a:r>
            <a:r>
              <a:rPr lang="eu-ES" b="1" i="1" dirty="0">
                <a:solidFill>
                  <a:srgbClr val="D94CE1"/>
                </a:solidFill>
              </a:rPr>
              <a:t>Zerk merezi du euskaran?</a:t>
            </a:r>
            <a:r>
              <a:rPr lang="eu-ES" dirty="0">
                <a:solidFill>
                  <a:srgbClr val="D94CE1"/>
                </a:solidFill>
              </a:rPr>
              <a:t> </a:t>
            </a:r>
            <a:r>
              <a:rPr lang="eu-ES" dirty="0"/>
              <a:t>galderarekin hasiko gara beraz, eta bakoitzaren hautua zein den eta motibazioa non kokatzen den aztertuko dugu, hortik abiatzeko. </a:t>
            </a:r>
          </a:p>
          <a:p>
            <a:pPr marL="0" indent="0">
              <a:buNone/>
            </a:pPr>
            <a:r>
              <a:rPr lang="eu-ES" dirty="0"/>
              <a:t>Alegia, ez sozialki zer espero den, eta horren inguruan jarrera fortzatuak landu, baizik eta Wikitokiko biztanle bakoitzari intimoki zer ateratzen zaion natural, eta bakoitzak zein konpromiso hartu nahi dituen gai honen harira. Zintzotasunetik, maitasunetik.</a:t>
            </a:r>
          </a:p>
          <a:p>
            <a:pPr marL="0" indent="0">
              <a:buNone/>
            </a:pPr>
            <a:r>
              <a:rPr lang="eu-ES" dirty="0"/>
              <a:t>Beste guztiak ez baitu funtzionatzen. "</a:t>
            </a:r>
          </a:p>
          <a:p>
            <a:pPr marL="0" indent="0">
              <a:buNone/>
            </a:pPr>
            <a:endParaRPr lang="es-ES" dirty="0"/>
          </a:p>
        </p:txBody>
      </p:sp>
    </p:spTree>
    <p:extLst>
      <p:ext uri="{BB962C8B-B14F-4D97-AF65-F5344CB8AC3E}">
        <p14:creationId xmlns:p14="http://schemas.microsoft.com/office/powerpoint/2010/main" val="4981417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u-ES" dirty="0">
                <a:solidFill>
                  <a:srgbClr val="D94CE1"/>
                </a:solidFill>
              </a:rPr>
              <a:t>THE TORTIL IS PREST </a:t>
            </a:r>
            <a:endParaRPr lang="es-ES" dirty="0"/>
          </a:p>
        </p:txBody>
      </p:sp>
      <p:sp>
        <p:nvSpPr>
          <p:cNvPr id="3" name="Marcador de contenido 2"/>
          <p:cNvSpPr>
            <a:spLocks noGrp="1"/>
          </p:cNvSpPr>
          <p:nvPr>
            <p:ph idx="1"/>
          </p:nvPr>
        </p:nvSpPr>
        <p:spPr/>
        <p:txBody>
          <a:bodyPr/>
          <a:lstStyle/>
          <a:p>
            <a:pPr marL="0" indent="0">
              <a:buNone/>
            </a:pPr>
            <a:r>
              <a:rPr lang="eu-ES" dirty="0">
                <a:ln w="10160">
                  <a:solidFill>
                    <a:schemeClr val="accent1"/>
                  </a:solidFill>
                  <a:prstDash val="solid"/>
                </a:ln>
                <a:solidFill>
                  <a:srgbClr val="FFFFFF"/>
                </a:solidFill>
                <a:effectLst>
                  <a:outerShdw blurRad="38100" dist="32000" dir="5400000" algn="tl">
                    <a:srgbClr val="000000">
                      <a:alpha val="30000"/>
                    </a:srgbClr>
                  </a:outerShdw>
                </a:effectLst>
              </a:rPr>
              <a:t>ESTRATEGIA</a:t>
            </a:r>
            <a:r>
              <a:rPr lang="eu-ES" dirty="0"/>
              <a:t>:</a:t>
            </a:r>
          </a:p>
          <a:p>
            <a:pPr marL="0" indent="0">
              <a:buNone/>
            </a:pPr>
            <a:r>
              <a:rPr lang="eu-ES" dirty="0"/>
              <a:t>1-MOTIBAZIOAK ezagutu,</a:t>
            </a:r>
          </a:p>
          <a:p>
            <a:pPr marL="0" indent="0">
              <a:buNone/>
            </a:pPr>
            <a:r>
              <a:rPr lang="eu-ES" dirty="0"/>
              <a:t>2-KONPROMISO pertsonal &amp; kolektiboak zehaztu epairik gabe,</a:t>
            </a:r>
          </a:p>
          <a:p>
            <a:pPr marL="0" indent="0">
              <a:buNone/>
            </a:pPr>
            <a:r>
              <a:rPr lang="eu-ES" dirty="0"/>
              <a:t>3-zamak ARINDUz,</a:t>
            </a:r>
          </a:p>
          <a:p>
            <a:pPr marL="0" indent="0">
              <a:buNone/>
            </a:pPr>
            <a:r>
              <a:rPr lang="eu-ES" dirty="0"/>
              <a:t>4-euskara informalki JOLASTU eta</a:t>
            </a:r>
          </a:p>
          <a:p>
            <a:pPr marL="0" indent="0">
              <a:buNone/>
            </a:pPr>
            <a:r>
              <a:rPr lang="eu-ES" dirty="0"/>
              <a:t>5-estrategia berriak pentsatu eta adostu epe ertain eta luzera."</a:t>
            </a:r>
          </a:p>
          <a:p>
            <a:endParaRPr lang="es-ES" dirty="0"/>
          </a:p>
        </p:txBody>
      </p:sp>
    </p:spTree>
    <p:extLst>
      <p:ext uri="{BB962C8B-B14F-4D97-AF65-F5344CB8AC3E}">
        <p14:creationId xmlns:p14="http://schemas.microsoft.com/office/powerpoint/2010/main" val="4350218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u-ES" dirty="0">
                <a:solidFill>
                  <a:srgbClr val="D94CE1"/>
                </a:solidFill>
              </a:rPr>
              <a:t>THE TORTIL IS PREST </a:t>
            </a:r>
            <a:endParaRPr lang="es-ES" dirty="0"/>
          </a:p>
        </p:txBody>
      </p:sp>
      <p:sp>
        <p:nvSpPr>
          <p:cNvPr id="3" name="Marcador de contenido 2"/>
          <p:cNvSpPr>
            <a:spLocks noGrp="1"/>
          </p:cNvSpPr>
          <p:nvPr>
            <p:ph idx="1"/>
          </p:nvPr>
        </p:nvSpPr>
        <p:spPr/>
        <p:txBody>
          <a:bodyPr>
            <a:normAutofit fontScale="85000" lnSpcReduction="20000"/>
          </a:bodyPr>
          <a:lstStyle/>
          <a:p>
            <a:pPr marL="0" indent="0">
              <a:buNone/>
            </a:pPr>
            <a:r>
              <a:rPr lang="eu-ES" dirty="0">
                <a:ln w="10160">
                  <a:solidFill>
                    <a:schemeClr val="accent1"/>
                  </a:solidFill>
                  <a:prstDash val="solid"/>
                </a:ln>
                <a:solidFill>
                  <a:srgbClr val="FFFFFF"/>
                </a:solidFill>
                <a:effectLst>
                  <a:outerShdw blurRad="38100" dist="32000" dir="5400000" algn="tl">
                    <a:srgbClr val="000000">
                      <a:alpha val="30000"/>
                    </a:srgbClr>
                  </a:outerShdw>
                </a:effectLst>
              </a:rPr>
              <a:t>HELBURUAK</a:t>
            </a:r>
            <a:r>
              <a:rPr lang="eu-ES" dirty="0"/>
              <a:t>:</a:t>
            </a:r>
          </a:p>
          <a:p>
            <a:pPr marL="0" indent="0">
              <a:buNone/>
            </a:pPr>
            <a:r>
              <a:rPr lang="eu-ES" dirty="0"/>
              <a:t>-Motibazioa jartzea maparen erdigunean, eta horren arabera mugitzea inguruko beste elementu guztiak.</a:t>
            </a:r>
          </a:p>
          <a:p>
            <a:pPr marL="0" indent="0">
              <a:buNone/>
            </a:pPr>
            <a:r>
              <a:rPr lang="eu-ES" dirty="0"/>
              <a:t>-Euskara sormen &amp; gozamen iturri gisan bizitzea, eta ez arazo bezala.</a:t>
            </a:r>
          </a:p>
          <a:p>
            <a:pPr marL="0" indent="0">
              <a:buNone/>
            </a:pPr>
            <a:r>
              <a:rPr lang="eu-ES" dirty="0"/>
              <a:t>-Beldurrak astintzeko, euskara informalari, zikinari, jostakariari bide ematea, euskañol edo euskanglishari eremuak zabalduz, besteak beste.</a:t>
            </a:r>
          </a:p>
          <a:p>
            <a:pPr marL="0" indent="0">
              <a:buNone/>
            </a:pPr>
            <a:r>
              <a:rPr lang="eu-ES" dirty="0"/>
              <a:t>-Wiki-Terminologia euskaratzea.</a:t>
            </a:r>
          </a:p>
          <a:p>
            <a:pPr marL="0" indent="0">
              <a:buNone/>
            </a:pPr>
            <a:r>
              <a:rPr lang="eu-ES" dirty="0"/>
              <a:t>-Euskara bera ere, gunea bezala, kolaboratibo bilakatzea.</a:t>
            </a:r>
          </a:p>
          <a:p>
            <a:pPr marL="0" indent="0">
              <a:buNone/>
            </a:pPr>
            <a:r>
              <a:rPr lang="eu-ES" dirty="0"/>
              <a:t>-Euskara bera jolasteko dinamikak jorratu.</a:t>
            </a:r>
          </a:p>
          <a:p>
            <a:pPr marL="0" indent="0">
              <a:buNone/>
            </a:pPr>
            <a:endParaRPr lang="es-ES" dirty="0"/>
          </a:p>
        </p:txBody>
      </p:sp>
    </p:spTree>
    <p:extLst>
      <p:ext uri="{BB962C8B-B14F-4D97-AF65-F5344CB8AC3E}">
        <p14:creationId xmlns:p14="http://schemas.microsoft.com/office/powerpoint/2010/main" val="40869509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u-ES" dirty="0">
                <a:solidFill>
                  <a:srgbClr val="D94CE1"/>
                </a:solidFill>
              </a:rPr>
              <a:t>THE TORTIL IS PREST </a:t>
            </a:r>
            <a:endParaRPr lang="es-ES" dirty="0"/>
          </a:p>
        </p:txBody>
      </p:sp>
      <p:sp>
        <p:nvSpPr>
          <p:cNvPr id="3" name="Marcador de contenido 2"/>
          <p:cNvSpPr>
            <a:spLocks noGrp="1"/>
          </p:cNvSpPr>
          <p:nvPr>
            <p:ph idx="1"/>
          </p:nvPr>
        </p:nvSpPr>
        <p:spPr/>
        <p:txBody>
          <a:bodyPr>
            <a:normAutofit fontScale="85000" lnSpcReduction="20000"/>
          </a:bodyPr>
          <a:lstStyle/>
          <a:p>
            <a:pPr marL="0" indent="0">
              <a:buNone/>
            </a:pPr>
            <a:r>
              <a:rPr lang="eu-ES" dirty="0">
                <a:ln w="10160">
                  <a:solidFill>
                    <a:schemeClr val="accent1"/>
                  </a:solidFill>
                  <a:prstDash val="solid"/>
                </a:ln>
                <a:solidFill>
                  <a:srgbClr val="FFFFFF"/>
                </a:solidFill>
                <a:effectLst>
                  <a:outerShdw blurRad="38100" dist="32000" dir="5400000" algn="tl">
                    <a:srgbClr val="000000">
                      <a:alpha val="30000"/>
                    </a:srgbClr>
                  </a:outerShdw>
                </a:effectLst>
              </a:rPr>
              <a:t>26 BIZTANLE, 26 MOTIBO</a:t>
            </a:r>
          </a:p>
          <a:p>
            <a:pPr marL="0" indent="0">
              <a:buNone/>
            </a:pPr>
            <a:r>
              <a:rPr lang="eu-ES" dirty="0"/>
              <a:t>Elkarrizketa pertsonalak egingo ditut Wikitokin lan egiten duten pertsona guztiekin (26 badira, 26), bakoitzaren motibazioak ezagutzeko asmoz. Posible den heinean aurrez-aurre eta bestela emailez, prestatu dudan galdetegia beteko dugu banan-bana.</a:t>
            </a:r>
          </a:p>
          <a:p>
            <a:pPr marL="0" indent="0">
              <a:buNone/>
            </a:pPr>
            <a:r>
              <a:rPr lang="eu-ES" dirty="0"/>
              <a:t>Euskararen mapeo honetan ezagutu nahi ditut pertsona bakoitzari zer sorrarazten dion euskarak: amets, aukera, oztopo, pena, amorru... edo dena delakoa, bakoitzak daukana, inolaz ere epaitu gabe. Pertsona bakoitzak bere harremana eta bere motiboak ditu, eta den-denek euskara maitasunez edatea nahi dugu orain, nork bere ahotik, nork bere neurrian</a:t>
            </a:r>
            <a:r>
              <a:rPr lang="eu-ES" dirty="0" smtClean="0"/>
              <a:t>.</a:t>
            </a:r>
          </a:p>
          <a:p>
            <a:pPr marL="0" indent="0">
              <a:buNone/>
            </a:pPr>
            <a:r>
              <a:rPr lang="eu-ES" dirty="0"/>
              <a:t>Ondoren prestatuko ditugun jarduera guztiak elkarrizketa hauen araberakoak izango dira, bertan jasotzen dudanaren araberakoak, hau da, </a:t>
            </a:r>
            <a:r>
              <a:rPr lang="eu-ES" i="1" dirty="0">
                <a:solidFill>
                  <a:srgbClr val="D94CE1"/>
                </a:solidFill>
              </a:rPr>
              <a:t>etxeko biztanleen gustuen arabera pintatuko ditugu paretak</a:t>
            </a:r>
            <a:r>
              <a:rPr lang="eu-ES" dirty="0"/>
              <a:t>.</a:t>
            </a:r>
          </a:p>
          <a:p>
            <a:pPr marL="0" indent="0">
              <a:buNone/>
            </a:pPr>
            <a:endParaRPr lang="eu-ES" dirty="0"/>
          </a:p>
        </p:txBody>
      </p:sp>
    </p:spTree>
    <p:extLst>
      <p:ext uri="{BB962C8B-B14F-4D97-AF65-F5344CB8AC3E}">
        <p14:creationId xmlns:p14="http://schemas.microsoft.com/office/powerpoint/2010/main" val="438301375"/>
      </p:ext>
    </p:extLst>
  </p:cSld>
  <p:clrMapOvr>
    <a:masterClrMapping/>
  </p:clrMapOvr>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Venture">
  <a:themeElements>
    <a:clrScheme name="Aventura">
      <a:dk1>
        <a:sysClr val="windowText" lastClr="000000"/>
      </a:dk1>
      <a:lt1>
        <a:sysClr val="window" lastClr="FFFFFF"/>
      </a:lt1>
      <a:dk2>
        <a:srgbClr val="738450"/>
      </a:dk2>
      <a:lt2>
        <a:srgbClr val="E8E9D1"/>
      </a:lt2>
      <a:accent1>
        <a:srgbClr val="9EB060"/>
      </a:accent1>
      <a:accent2>
        <a:srgbClr val="D09A08"/>
      </a:accent2>
      <a:accent3>
        <a:srgbClr val="F2EC86"/>
      </a:accent3>
      <a:accent4>
        <a:srgbClr val="824F1C"/>
      </a:accent4>
      <a:accent5>
        <a:srgbClr val="511818"/>
      </a:accent5>
      <a:accent6>
        <a:srgbClr val="553876"/>
      </a:accent6>
      <a:hlink>
        <a:srgbClr val="929547"/>
      </a:hlink>
      <a:folHlink>
        <a:srgbClr val="56633C"/>
      </a:folHlink>
    </a:clrScheme>
    <a:fontScheme name="Venture">
      <a:majorFont>
        <a:latin typeface="Calisto MT"/>
        <a:ea typeface=""/>
        <a:cs typeface=""/>
        <a:font script="Jpan" typeface="ＭＳ Ｐ明朝"/>
        <a:font script="Hans" typeface="宋体"/>
        <a:font script="Hant" typeface="新細明體"/>
      </a:majorFont>
      <a:minorFont>
        <a:latin typeface="Calisto MT"/>
        <a:ea typeface=""/>
        <a:cs typeface=""/>
        <a:font script="Jpan" typeface="ＭＳ Ｐ明朝"/>
        <a:font script="Hans" typeface="宋体"/>
        <a:font script="Hant" typeface="新細明體"/>
      </a:minorFont>
    </a:fontScheme>
    <a:fmtScheme name="Venture">
      <a:fillStyleLst>
        <a:solidFill>
          <a:schemeClr val="phClr"/>
        </a:solidFill>
        <a:blipFill rotWithShape="1">
          <a:blip xmlns:r="http://schemas.openxmlformats.org/officeDocument/2006/relationships" r:embed="rId1">
            <a:duotone>
              <a:schemeClr val="phClr">
                <a:shade val="30000"/>
                <a:alpha val="50000"/>
                <a:satMod val="150000"/>
              </a:schemeClr>
              <a:schemeClr val="phClr">
                <a:tint val="50000"/>
                <a:alpha val="10000"/>
                <a:satMod val="150000"/>
              </a:schemeClr>
            </a:duotone>
          </a:blip>
          <a:stretch/>
        </a:blipFill>
        <a:blipFill rotWithShape="1">
          <a:blip xmlns:r="http://schemas.openxmlformats.org/officeDocument/2006/relationships" r:embed="rId2">
            <a:duotone>
              <a:schemeClr val="phClr">
                <a:shade val="30000"/>
                <a:alpha val="50000"/>
                <a:satMod val="150000"/>
              </a:schemeClr>
              <a:schemeClr val="phClr">
                <a:tint val="50000"/>
                <a:alpha val="10000"/>
                <a:satMod val="150000"/>
              </a:schemeClr>
            </a:duotone>
          </a:blip>
          <a:stretch/>
        </a:blipFill>
      </a:fillStyleLst>
      <a:lnStyleLst>
        <a:ln w="19050" cap="flat" cmpd="sng" algn="ctr">
          <a:solidFill>
            <a:schemeClr val="phClr">
              <a:shade val="95000"/>
              <a:satMod val="105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innerShdw blurRad="76200" dist="25400" dir="13500000">
              <a:srgbClr val="4B4B4B">
                <a:alpha val="75000"/>
              </a:srgbClr>
            </a:innerShdw>
          </a:effectLst>
        </a:effectStyle>
      </a:effectStyleLst>
      <a:bgFillStyleLst>
        <a:solidFill>
          <a:schemeClr val="phClr"/>
        </a:solidFill>
        <a:blipFill rotWithShape="1">
          <a:blip xmlns:r="http://schemas.openxmlformats.org/officeDocument/2006/relationships" r:embed="rId3">
            <a:duotone>
              <a:schemeClr val="phClr">
                <a:shade val="10000"/>
                <a:alpha val="30000"/>
                <a:satMod val="60000"/>
              </a:schemeClr>
              <a:schemeClr val="phClr">
                <a:tint val="20000"/>
                <a:alpha val="5000"/>
                <a:satMod val="300000"/>
              </a:schemeClr>
            </a:duotone>
          </a:blip>
          <a:stretch/>
        </a:blipFill>
        <a:blipFill rotWithShape="1">
          <a:blip xmlns:r="http://schemas.openxmlformats.org/officeDocument/2006/relationships" r:embed="rId4">
            <a:duotone>
              <a:schemeClr val="phClr">
                <a:shade val="30000"/>
                <a:alpha val="50000"/>
                <a:satMod val="150000"/>
              </a:schemeClr>
              <a:schemeClr val="phClr">
                <a:tint val="50000"/>
                <a:alpha val="10000"/>
                <a:satMod val="15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Aventura.thmx</Template>
  <TotalTime>142</TotalTime>
  <Words>2988</Words>
  <Application>Microsoft Macintosh PowerPoint</Application>
  <PresentationFormat>Presentación en pantalla (4:3)</PresentationFormat>
  <Paragraphs>242</Paragraphs>
  <Slides>41</Slides>
  <Notes>0</Notes>
  <HiddenSlides>0</HiddenSlides>
  <MMClips>0</MMClips>
  <ScaleCrop>false</ScaleCrop>
  <HeadingPairs>
    <vt:vector size="4" baseType="variant">
      <vt:variant>
        <vt:lpstr>Tema</vt:lpstr>
      </vt:variant>
      <vt:variant>
        <vt:i4>1</vt:i4>
      </vt:variant>
      <vt:variant>
        <vt:lpstr>Títulos de diapositiva</vt:lpstr>
      </vt:variant>
      <vt:variant>
        <vt:i4>41</vt:i4>
      </vt:variant>
    </vt:vector>
  </HeadingPairs>
  <TitlesOfParts>
    <vt:vector size="42" baseType="lpstr">
      <vt:lpstr>Venture</vt:lpstr>
      <vt:lpstr>THE TORTIL IS PREST kontakizuna THE STORY</vt:lpstr>
      <vt:lpstr>Zer ote da hau?</vt:lpstr>
      <vt:lpstr>Presentación de PowerPoint</vt:lpstr>
      <vt:lpstr>Presentación de PowerPoint</vt:lpstr>
      <vt:lpstr>THE TORTIL IS PREST </vt:lpstr>
      <vt:lpstr>THE TORTIL IS PREST </vt:lpstr>
      <vt:lpstr>THE TORTIL IS PREST </vt:lpstr>
      <vt:lpstr>THE TORTIL IS PREST </vt:lpstr>
      <vt:lpstr>THE TORTIL IS PREST </vt:lpstr>
      <vt:lpstr>THE TORTIL IS PREST </vt:lpstr>
      <vt:lpstr>THE TORTIL IS PREST </vt:lpstr>
      <vt:lpstr>THE TORTIL IS PREST </vt:lpstr>
      <vt:lpstr>THE TORTIL IS PREST egonaldia</vt:lpstr>
      <vt:lpstr>THE TORTIL IS PREST egonaldia</vt:lpstr>
      <vt:lpstr>THE TORTIL IS PREST egonaldia</vt:lpstr>
      <vt:lpstr>PROPOSAMENEN MAPA </vt:lpstr>
      <vt:lpstr>PROPOSAMENEN MAPA </vt:lpstr>
      <vt:lpstr>PROPOSAMENEN MAPA </vt:lpstr>
      <vt:lpstr>PROPOSAMENEN MAPA </vt:lpstr>
      <vt:lpstr>…eta hortik jaio zen, besteak beste, egonaldi honetako tramankulu izarra: WET-1</vt:lpstr>
      <vt:lpstr>WIKITOKI EUSKALDUNTZEKO TRAMANKULUA 1   "GAURKO BITXIA / EL EUSKERA EN BANDEJA”</vt:lpstr>
      <vt:lpstr>"Bere buruari egunero euskara oparitzen dion komunitatea”</vt:lpstr>
      <vt:lpstr>Zer da WET-1?</vt:lpstr>
      <vt:lpstr>Zer da WET-1?</vt:lpstr>
      <vt:lpstr>Zer da WET-1?</vt:lpstr>
      <vt:lpstr>WIKITOKI EUSKALDUNTZEKO TRAMANKULUA 1 ...  "GAURKO BITXIA / EL EUSKERA EN BANDEJA”</vt:lpstr>
      <vt:lpstr>WIKITOKI EUSKALDUNTZEKO TRAMANKULUA 1 ...  "GAURKO BITXIA / EL EUSKERA EN BANDEJA”</vt:lpstr>
      <vt:lpstr>WIKITOKI EUSKALDUNTZEKO TRAMANKULUA 1 ...  "GAURKO BITXIA / EL EUSKERA EN BANDEJA”</vt:lpstr>
      <vt:lpstr>WET-1 erabiltzeko argibideak: </vt:lpstr>
      <vt:lpstr>WET 1  - Instrucciones de uso:</vt:lpstr>
      <vt:lpstr>WET-1 altxorren hiru lagin:</vt:lpstr>
      <vt:lpstr>…beste lagin bat:</vt:lpstr>
      <vt:lpstr>EUSKARAREN GOZOTEGIA kutxa barrutik pasa diren edukien erakusketa-lekua da, non Paretako Euskarategi bat sortzen den egunez-egun...</vt:lpstr>
      <vt:lpstr>THE TORTIL IS PREST </vt:lpstr>
      <vt:lpstr>BERBA BAZKARIA</vt:lpstr>
      <vt:lpstr>EUSKARA TAILER ESPERIMENTALA</vt:lpstr>
      <vt:lpstr>THE TORTIL IS PREST EGONALDIA OTSAILAREKIN BATERA AMAITU ZEN  ABIATU DIREN EKIMEN XUME HAUEK JARRAIPEN IRAUNKORRA BEHAR DUTE  EUSKARAREN BIDEA INFINITOA DA  ...GURE GOGOAREN ARABERA:</vt:lpstr>
      <vt:lpstr>the tortil is prest   PROPOSAMEN EZBERDINEN LABURPENA (1):</vt:lpstr>
      <vt:lpstr>the tortil is prest   PROPOSAMEN EZBERDINEN LABURPENA (2):</vt:lpstr>
      <vt:lpstr>the tortil is prest   PROPOSAMEN EZBERDINEN LABURPENA (3):</vt:lpstr>
      <vt:lpstr>Presentación de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TORTIL IS PREST kontakizuna THE STORY</dc:title>
  <dc:creator>auskalo nor</dc:creator>
  <cp:lastModifiedBy>auskalo nor</cp:lastModifiedBy>
  <cp:revision>36</cp:revision>
  <dcterms:created xsi:type="dcterms:W3CDTF">2017-12-18T09:22:50Z</dcterms:created>
  <dcterms:modified xsi:type="dcterms:W3CDTF">2018-01-02T02:31:23Z</dcterms:modified>
</cp:coreProperties>
</file>